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339" r:id="rId2"/>
    <p:sldId id="257" r:id="rId3"/>
    <p:sldId id="299" r:id="rId4"/>
    <p:sldId id="296" r:id="rId5"/>
    <p:sldId id="329" r:id="rId6"/>
    <p:sldId id="303" r:id="rId7"/>
    <p:sldId id="338" r:id="rId8"/>
    <p:sldId id="292" r:id="rId9"/>
    <p:sldId id="330" r:id="rId10"/>
    <p:sldId id="340" r:id="rId11"/>
    <p:sldId id="337" r:id="rId12"/>
    <p:sldId id="306" r:id="rId13"/>
    <p:sldId id="320" r:id="rId14"/>
    <p:sldId id="307" r:id="rId15"/>
    <p:sldId id="333" r:id="rId16"/>
    <p:sldId id="334" r:id="rId17"/>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TYxJ5pGKvg0MTgKR4vigo/QcL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3503" autoAdjust="0"/>
  </p:normalViewPr>
  <p:slideViewPr>
    <p:cSldViewPr snapToGrid="0">
      <p:cViewPr varScale="1">
        <p:scale>
          <a:sx n="90" d="100"/>
          <a:sy n="90" d="100"/>
        </p:scale>
        <p:origin x="72" y="448"/>
      </p:cViewPr>
      <p:guideLst>
        <p:guide orient="horz" pos="2160"/>
        <p:guide pos="3840"/>
      </p:guideLst>
    </p:cSldViewPr>
  </p:slideViewPr>
  <p:outlineViewPr>
    <p:cViewPr>
      <p:scale>
        <a:sx n="33" d="100"/>
        <a:sy n="33" d="100"/>
      </p:scale>
      <p:origin x="0" y="-20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49"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erran\Desktop\ERA%20JM\Estad&#237;stiques%202019%20parcialment%20adaptades%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ferran\Desktop\POWERPOINT%20UKRAINA\Estad&#237;stiques%202020%20parcialment%20adaptades%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sz="1400" b="1" i="0" baseline="0" dirty="0" smtClean="0">
                <a:solidFill>
                  <a:schemeClr val="tx1"/>
                </a:solidFill>
                <a:effectLst/>
                <a:latin typeface="Verdana" panose="020B0604030504040204" pitchFamily="34" charset="0"/>
                <a:ea typeface="Verdana" panose="020B0604030504040204" pitchFamily="34" charset="0"/>
              </a:rPr>
              <a:t>Supported Individuals (by place of residence)</a:t>
            </a:r>
            <a:endParaRPr lang="ca-ES" sz="1400" b="1" dirty="0">
              <a:solidFill>
                <a:schemeClr val="tx1"/>
              </a:solidFill>
              <a:effectLst/>
              <a:latin typeface="Verdana" panose="020B0604030504040204" pitchFamily="34" charset="0"/>
              <a:ea typeface="Verdana" panose="020B060403050404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ca-ES"/>
        </a:p>
      </c:txPr>
    </c:title>
    <c:autoTitleDeleted val="0"/>
    <c:plotArea>
      <c:layout>
        <c:manualLayout>
          <c:layoutTarget val="inner"/>
          <c:xMode val="edge"/>
          <c:yMode val="edge"/>
          <c:x val="4.7990307760012417E-2"/>
          <c:y val="0.24350347523892268"/>
          <c:w val="0.56728962019929785"/>
          <c:h val="0.70649942079351291"/>
        </c:manualLayout>
      </c:layout>
      <c:pieChart>
        <c:varyColors val="1"/>
        <c:ser>
          <c:idx val="0"/>
          <c:order val="0"/>
          <c:spPr>
            <a:ln>
              <a:noFill/>
            </a:ln>
          </c:spPr>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noFill/>
                <a:round/>
              </a:ln>
              <a:effectLst/>
            </c:spPr>
          </c:dPt>
          <c:dPt>
            <c:idx val="1"/>
            <c:bubble3D val="0"/>
            <c:spPr>
              <a:solidFill>
                <a:srgbClr val="FF5050">
                  <a:alpha val="40000"/>
                </a:srgbClr>
              </a:solidFill>
              <a:ln w="9525" cap="flat" cmpd="sng" algn="ctr">
                <a:noFill/>
                <a:round/>
              </a:ln>
              <a:effectLst/>
            </c:spPr>
          </c:dPt>
          <c:dPt>
            <c:idx val="2"/>
            <c:bubble3D val="0"/>
            <c:spPr>
              <a:solidFill>
                <a:srgbClr val="FFC000">
                  <a:alpha val="30196"/>
                </a:srgbClr>
              </a:solidFill>
              <a:ln w="9525" cap="flat" cmpd="sng" algn="ctr">
                <a:noFill/>
                <a:round/>
              </a:ln>
              <a:effectLst/>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ca-ES"/>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15:layout/>
              </c:ext>
            </c:extLst>
          </c:dLbls>
          <c:cat>
            <c:strRef>
              <c:f>suports!$F$182:$F$184</c:f>
              <c:strCache>
                <c:ptCount val="3"/>
                <c:pt idx="0">
                  <c:v>Residential Service</c:v>
                </c:pt>
                <c:pt idx="1">
                  <c:v>Community</c:v>
                </c:pt>
                <c:pt idx="2">
                  <c:v>Homelessness - Infrahousing</c:v>
                </c:pt>
              </c:strCache>
            </c:strRef>
          </c:cat>
          <c:val>
            <c:numRef>
              <c:f>suports!$G$182:$G$184</c:f>
              <c:numCache>
                <c:formatCode>General</c:formatCode>
                <c:ptCount val="3"/>
                <c:pt idx="0">
                  <c:v>463</c:v>
                </c:pt>
                <c:pt idx="1">
                  <c:v>458</c:v>
                </c:pt>
                <c:pt idx="2">
                  <c:v>76</c:v>
                </c:pt>
              </c:numCache>
            </c:numRef>
          </c:val>
          <c:extLst xmlns:c16r2="http://schemas.microsoft.com/office/drawing/2015/06/chart">
            <c:ext xmlns:c16="http://schemas.microsoft.com/office/drawing/2014/chart" uri="{C3380CC4-5D6E-409C-BE32-E72D297353CC}">
              <c16:uniqueId val="{00000000-3D5A-432C-A36B-1B2B37025B8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7366394048973013"/>
          <c:y val="0.37648341576164074"/>
          <c:w val="0.39776468352957328"/>
          <c:h val="0.4416281884514433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ca-ES"/>
        </a:p>
      </c:txPr>
    </c:legend>
    <c:plotVisOnly val="1"/>
    <c:dispBlanksAs val="gap"/>
    <c:showDLblsOverMax val="0"/>
  </c:chart>
  <c:spPr>
    <a:noFill/>
    <a:ln>
      <a:noFill/>
    </a:ln>
    <a:effectLst/>
  </c:spPr>
  <c:txPr>
    <a:bodyPr/>
    <a:lstStyle/>
    <a:p>
      <a:pPr>
        <a:defRPr/>
      </a:pPr>
      <a:endParaRPr lang="ca-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680" b="0" i="0" u="none" strike="noStrike" kern="1200" cap="none" spc="0" baseline="0">
                <a:solidFill>
                  <a:schemeClr val="tx1"/>
                </a:solidFill>
                <a:latin typeface="+mn-lt"/>
                <a:ea typeface="+mn-ea"/>
                <a:cs typeface="+mn-cs"/>
              </a:defRPr>
            </a:pPr>
            <a:r>
              <a:rPr lang="en-GB" sz="1400" b="1" dirty="0" smtClean="0">
                <a:latin typeface="Verdana" panose="020B0604030504040204" pitchFamily="34" charset="0"/>
                <a:ea typeface="Verdana" panose="020B0604030504040204" pitchFamily="34" charset="0"/>
                <a:cs typeface="Calibri" panose="020F0502020204030204" pitchFamily="34" charset="0"/>
              </a:rPr>
              <a:t>Support Workforce</a:t>
            </a:r>
            <a:endParaRPr lang="en-GB" sz="1400" b="1" dirty="0">
              <a:latin typeface="Verdana" panose="020B0604030504040204" pitchFamily="34" charset="0"/>
              <a:ea typeface="Verdana" panose="020B0604030504040204" pitchFamily="34" charset="0"/>
              <a:cs typeface="Calibri" panose="020F0502020204030204" pitchFamily="34" charset="0"/>
            </a:endParaRPr>
          </a:p>
        </c:rich>
      </c:tx>
      <c:layout>
        <c:manualLayout>
          <c:xMode val="edge"/>
          <c:yMode val="edge"/>
          <c:x val="0.24821723512693974"/>
          <c:y val="0.10020594393297046"/>
        </c:manualLayout>
      </c:layout>
      <c:overlay val="0"/>
      <c:spPr>
        <a:noFill/>
        <a:ln>
          <a:noFill/>
        </a:ln>
        <a:effectLst/>
      </c:spPr>
      <c:txPr>
        <a:bodyPr rot="0" spcFirstLastPara="1" vertOverflow="ellipsis" vert="horz" wrap="square" anchor="ctr" anchorCtr="1"/>
        <a:lstStyle/>
        <a:p>
          <a:pPr>
            <a:defRPr lang="es-ES" sz="1680" b="0" i="0" u="none" strike="noStrike" kern="1200" cap="none" spc="0" baseline="0">
              <a:solidFill>
                <a:schemeClr val="tx1"/>
              </a:solidFill>
              <a:latin typeface="+mn-lt"/>
              <a:ea typeface="+mn-ea"/>
              <a:cs typeface="+mn-cs"/>
            </a:defRPr>
          </a:pPr>
          <a:endParaRPr lang="ca-ES"/>
        </a:p>
      </c:txPr>
    </c:title>
    <c:autoTitleDeleted val="0"/>
    <c:plotArea>
      <c:layout>
        <c:manualLayout>
          <c:layoutTarget val="inner"/>
          <c:xMode val="edge"/>
          <c:yMode val="edge"/>
          <c:x val="2.8099427723072397E-2"/>
          <c:y val="0.31627756976001559"/>
          <c:w val="0.54082492839624174"/>
          <c:h val="0.62071336337423011"/>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dPt>
          <c:dLbls>
            <c:spPr>
              <a:noFill/>
              <a:ln>
                <a:noFill/>
              </a:ln>
              <a:effectLst/>
            </c:spPr>
            <c:txPr>
              <a:bodyPr rot="0" spcFirstLastPara="1" vertOverflow="ellipsis" vert="horz" wrap="square" anchor="ctr" anchorCtr="1"/>
              <a:lstStyle/>
              <a:p>
                <a:pPr>
                  <a:defRPr lang="es-ES" sz="1100" b="1" i="0" u="none" strike="noStrike" kern="1200" spc="0" baseline="0">
                    <a:solidFill>
                      <a:schemeClr val="tx1"/>
                    </a:solidFill>
                    <a:latin typeface="+mn-lt"/>
                    <a:ea typeface="+mn-ea"/>
                    <a:cs typeface="+mn-cs"/>
                  </a:defRPr>
                </a:pPr>
                <a:endParaRPr lang="ca-ES"/>
              </a:p>
            </c:txPr>
            <c:dLblPos val="out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Professionals!$A$9:$A$14</c:f>
              <c:strCache>
                <c:ptCount val="6"/>
                <c:pt idx="0">
                  <c:v>Financial</c:v>
                </c:pt>
                <c:pt idx="1">
                  <c:v>Director</c:v>
                </c:pt>
                <c:pt idx="2">
                  <c:v>Administrative</c:v>
                </c:pt>
                <c:pt idx="3">
                  <c:v>Legal</c:v>
                </c:pt>
                <c:pt idx="4">
                  <c:v>Social</c:v>
                </c:pt>
                <c:pt idx="5">
                  <c:v>Management</c:v>
                </c:pt>
              </c:strCache>
            </c:strRef>
          </c:cat>
          <c:val>
            <c:numRef>
              <c:f>Professionals!$B$9:$B$14</c:f>
              <c:numCache>
                <c:formatCode>General</c:formatCode>
                <c:ptCount val="6"/>
                <c:pt idx="0">
                  <c:v>13</c:v>
                </c:pt>
                <c:pt idx="1">
                  <c:v>1</c:v>
                </c:pt>
                <c:pt idx="2">
                  <c:v>3</c:v>
                </c:pt>
                <c:pt idx="3">
                  <c:v>6</c:v>
                </c:pt>
                <c:pt idx="4">
                  <c:v>64</c:v>
                </c:pt>
                <c:pt idx="5">
                  <c:v>4</c:v>
                </c:pt>
              </c:numCache>
            </c:numRef>
          </c:val>
        </c:ser>
        <c:ser>
          <c:idx val="0"/>
          <c:order val="1"/>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xmlns:c16r2="http://schemas.microsoft.com/office/drawing/2015/06/chart">
              <c:ext xmlns:c16="http://schemas.microsoft.com/office/drawing/2014/chart" uri="{C3380CC4-5D6E-409C-BE32-E72D297353CC}">
                <c16:uniqueId val="{00000001-7922-46C1-B75B-97F13915438E}"/>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xmlns:c16r2="http://schemas.microsoft.com/office/drawing/2015/06/chart">
              <c:ext xmlns:c16="http://schemas.microsoft.com/office/drawing/2014/chart" uri="{C3380CC4-5D6E-409C-BE32-E72D297353CC}">
                <c16:uniqueId val="{00000003-7922-46C1-B75B-97F13915438E}"/>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5-7922-46C1-B75B-97F13915438E}"/>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xmlns:c16r2="http://schemas.microsoft.com/office/drawing/2015/06/chart">
              <c:ext xmlns:c16="http://schemas.microsoft.com/office/drawing/2014/chart" uri="{C3380CC4-5D6E-409C-BE32-E72D297353CC}">
                <c16:uniqueId val="{00000007-7922-46C1-B75B-97F13915438E}"/>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xmlns:c16r2="http://schemas.microsoft.com/office/drawing/2015/06/chart">
              <c:ext xmlns:c16="http://schemas.microsoft.com/office/drawing/2014/chart" uri="{C3380CC4-5D6E-409C-BE32-E72D297353CC}">
                <c16:uniqueId val="{00000009-7922-46C1-B75B-97F13915438E}"/>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xmlns:c16r2="http://schemas.microsoft.com/office/drawing/2015/06/chart">
              <c:ext xmlns:c16="http://schemas.microsoft.com/office/drawing/2014/chart" uri="{C3380CC4-5D6E-409C-BE32-E72D297353CC}">
                <c16:uniqueId val="{0000000B-7922-46C1-B75B-97F13915438E}"/>
              </c:ext>
            </c:extLst>
          </c:dPt>
          <c:dLbls>
            <c:spPr>
              <a:noFill/>
              <a:ln>
                <a:noFill/>
              </a:ln>
              <a:effectLst/>
            </c:spPr>
            <c:txPr>
              <a:bodyPr rot="0" spcFirstLastPara="1" vertOverflow="ellipsis" vert="horz" wrap="square" lIns="38100" tIns="19050" rIns="38100" bIns="19050" anchor="ctr" anchorCtr="1">
                <a:spAutoFit/>
              </a:bodyPr>
              <a:lstStyle/>
              <a:p>
                <a:pPr>
                  <a:defRPr lang="es-ES" sz="1400" b="0" i="0" u="none" strike="noStrike" kern="1200" spc="0" baseline="0">
                    <a:solidFill>
                      <a:schemeClr val="tx1"/>
                    </a:solidFill>
                    <a:latin typeface="+mn-lt"/>
                    <a:ea typeface="+mn-ea"/>
                    <a:cs typeface="+mn-cs"/>
                  </a:defRPr>
                </a:pPr>
                <a:endParaRPr lang="ca-ES"/>
              </a:p>
            </c:txPr>
            <c:dLblPos val="out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Professionals!$A$9:$A$14</c:f>
              <c:strCache>
                <c:ptCount val="6"/>
                <c:pt idx="0">
                  <c:v>Financial</c:v>
                </c:pt>
                <c:pt idx="1">
                  <c:v>Director</c:v>
                </c:pt>
                <c:pt idx="2">
                  <c:v>Administrative</c:v>
                </c:pt>
                <c:pt idx="3">
                  <c:v>Legal</c:v>
                </c:pt>
                <c:pt idx="4">
                  <c:v>Social</c:v>
                </c:pt>
                <c:pt idx="5">
                  <c:v>Management</c:v>
                </c:pt>
              </c:strCache>
            </c:strRef>
          </c:cat>
          <c:val>
            <c:numRef>
              <c:f>Professionals!$B$9:$B$14</c:f>
              <c:numCache>
                <c:formatCode>General</c:formatCode>
                <c:ptCount val="6"/>
                <c:pt idx="0">
                  <c:v>13</c:v>
                </c:pt>
                <c:pt idx="1">
                  <c:v>1</c:v>
                </c:pt>
                <c:pt idx="2">
                  <c:v>3</c:v>
                </c:pt>
                <c:pt idx="3">
                  <c:v>6</c:v>
                </c:pt>
                <c:pt idx="4">
                  <c:v>64</c:v>
                </c:pt>
                <c:pt idx="5">
                  <c:v>4</c:v>
                </c:pt>
              </c:numCache>
            </c:numRef>
          </c:val>
          <c:extLst xmlns:c16r2="http://schemas.microsoft.com/office/drawing/2015/06/chart">
            <c:ext xmlns:c16="http://schemas.microsoft.com/office/drawing/2014/chart" uri="{C3380CC4-5D6E-409C-BE32-E72D297353CC}">
              <c16:uniqueId val="{0000000C-7922-46C1-B75B-97F13915438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513522019884217"/>
          <c:y val="0.30951297180142534"/>
          <c:w val="0.34251985490075038"/>
          <c:h val="0.63250080165318701"/>
        </c:manualLayout>
      </c:layout>
      <c:overlay val="0"/>
      <c:spPr>
        <a:noFill/>
        <a:ln>
          <a:noFill/>
        </a:ln>
        <a:effectLst/>
      </c:spPr>
      <c:txPr>
        <a:bodyPr rot="0" spcFirstLastPara="1" vertOverflow="ellipsis" vert="horz" wrap="square" anchor="ctr" anchorCtr="1"/>
        <a:lstStyle/>
        <a:p>
          <a:pPr algn="ctr" rtl="0">
            <a:defRPr lang="es-ES" sz="1200" b="1" i="0" u="none" strike="noStrike" kern="1200" spc="0" baseline="0">
              <a:solidFill>
                <a:schemeClr val="tx1"/>
              </a:solidFill>
              <a:latin typeface="+mn-lt"/>
              <a:ea typeface="+mn-ea"/>
              <a:cs typeface="+mn-cs"/>
            </a:defRPr>
          </a:pPr>
          <a:endParaRPr lang="ca-ES"/>
        </a:p>
      </c:txPr>
    </c:legend>
    <c:plotVisOnly val="1"/>
    <c:dispBlanksAs val="gap"/>
    <c:showDLblsOverMax val="0"/>
  </c:chart>
  <c:spPr>
    <a:noFill/>
    <a:ln>
      <a:noFill/>
    </a:ln>
    <a:effectLst/>
  </c:spPr>
  <c:txPr>
    <a:bodyPr/>
    <a:lstStyle/>
    <a:p>
      <a:pPr algn="ctr" rtl="0">
        <a:defRPr lang="es-ES" sz="1400" b="0" i="0" u="none" strike="noStrike" kern="1200" spc="0" baseline="0">
          <a:solidFill>
            <a:schemeClr val="tx1"/>
          </a:solidFill>
          <a:latin typeface="+mn-lt"/>
          <a:ea typeface="+mn-ea"/>
          <a:cs typeface="+mn-cs"/>
        </a:defRPr>
      </a:pPr>
      <a:endParaRPr lang="ca-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GB" sz="1400" b="1" noProof="0" dirty="0" smtClean="0">
                <a:solidFill>
                  <a:schemeClr val="tx1"/>
                </a:solidFill>
                <a:latin typeface="Verdana" panose="020B0604030504040204" pitchFamily="34" charset="0"/>
                <a:ea typeface="Verdana" panose="020B0604030504040204" pitchFamily="34" charset="0"/>
              </a:rPr>
              <a:t>Active supports</a:t>
            </a:r>
            <a:endParaRPr lang="en-GB" sz="1400" b="1" noProof="0" dirty="0">
              <a:solidFill>
                <a:schemeClr val="tx1"/>
              </a:solidFill>
              <a:latin typeface="Verdana" panose="020B0604030504040204" pitchFamily="34" charset="0"/>
              <a:ea typeface="Verdana" panose="020B0604030504040204" pitchFamily="34" charset="0"/>
            </a:endParaRPr>
          </a:p>
        </c:rich>
      </c:tx>
      <c:layout>
        <c:manualLayout>
          <c:xMode val="edge"/>
          <c:yMode val="edge"/>
          <c:x val="0.39503735836330722"/>
          <c:y val="0.10185185185185185"/>
        </c:manualLayout>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ca-ES"/>
        </a:p>
      </c:txPr>
    </c:title>
    <c:autoTitleDeleted val="0"/>
    <c:plotArea>
      <c:layout/>
      <c:barChart>
        <c:barDir val="col"/>
        <c:grouping val="clustered"/>
        <c:varyColors val="0"/>
        <c:ser>
          <c:idx val="0"/>
          <c:order val="0"/>
          <c:spPr>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ca-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suports!$A$19:$S$19</c:f>
              <c:strCach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jun-21</c:v>
                </c:pt>
              </c:strCache>
            </c:strRef>
          </c:cat>
          <c:val>
            <c:numRef>
              <c:f>suports!$A$20:$S$20</c:f>
              <c:numCache>
                <c:formatCode>General</c:formatCode>
                <c:ptCount val="19"/>
                <c:pt idx="0">
                  <c:v>62</c:v>
                </c:pt>
                <c:pt idx="1">
                  <c:v>105</c:v>
                </c:pt>
                <c:pt idx="2">
                  <c:v>132</c:v>
                </c:pt>
                <c:pt idx="3">
                  <c:v>179</c:v>
                </c:pt>
                <c:pt idx="4">
                  <c:v>237</c:v>
                </c:pt>
                <c:pt idx="5">
                  <c:v>291</c:v>
                </c:pt>
                <c:pt idx="6">
                  <c:v>371</c:v>
                </c:pt>
                <c:pt idx="7">
                  <c:v>426</c:v>
                </c:pt>
                <c:pt idx="8">
                  <c:v>484</c:v>
                </c:pt>
                <c:pt idx="9">
                  <c:v>538</c:v>
                </c:pt>
                <c:pt idx="10">
                  <c:v>642</c:v>
                </c:pt>
                <c:pt idx="11">
                  <c:v>688</c:v>
                </c:pt>
                <c:pt idx="12">
                  <c:v>720</c:v>
                </c:pt>
                <c:pt idx="13">
                  <c:v>785</c:v>
                </c:pt>
                <c:pt idx="14">
                  <c:v>828</c:v>
                </c:pt>
                <c:pt idx="15">
                  <c:v>921</c:v>
                </c:pt>
                <c:pt idx="16">
                  <c:v>989</c:v>
                </c:pt>
                <c:pt idx="17">
                  <c:v>1008</c:v>
                </c:pt>
                <c:pt idx="18">
                  <c:v>1046</c:v>
                </c:pt>
              </c:numCache>
            </c:numRef>
          </c:val>
          <c:extLst xmlns:c16r2="http://schemas.microsoft.com/office/drawing/2015/06/chart">
            <c:ext xmlns:c16="http://schemas.microsoft.com/office/drawing/2014/chart" uri="{C3380CC4-5D6E-409C-BE32-E72D297353CC}">
              <c16:uniqueId val="{00000000-9A65-4CE3-AEC7-DF09F6A6AC42}"/>
            </c:ext>
          </c:extLst>
        </c:ser>
        <c:dLbls>
          <c:dLblPos val="outEnd"/>
          <c:showLegendKey val="0"/>
          <c:showVal val="1"/>
          <c:showCatName val="0"/>
          <c:showSerName val="0"/>
          <c:showPercent val="0"/>
          <c:showBubbleSize val="0"/>
        </c:dLbls>
        <c:gapWidth val="80"/>
        <c:overlap val="25"/>
        <c:axId val="291079656"/>
        <c:axId val="291074560"/>
      </c:barChart>
      <c:catAx>
        <c:axId val="291079656"/>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cap="none" spc="20" normalizeH="0" baseline="0">
                <a:solidFill>
                  <a:schemeClr val="tx1"/>
                </a:solidFill>
                <a:latin typeface="+mn-lt"/>
                <a:ea typeface="+mn-ea"/>
                <a:cs typeface="+mn-cs"/>
              </a:defRPr>
            </a:pPr>
            <a:endParaRPr lang="ca-ES"/>
          </a:p>
        </c:txPr>
        <c:crossAx val="291074560"/>
        <c:crosses val="autoZero"/>
        <c:auto val="1"/>
        <c:lblAlgn val="ctr"/>
        <c:lblOffset val="100"/>
        <c:noMultiLvlLbl val="0"/>
      </c:catAx>
      <c:valAx>
        <c:axId val="291074560"/>
        <c:scaling>
          <c:orientation val="minMax"/>
        </c:scaling>
        <c:delete val="1"/>
        <c:axPos val="l"/>
        <c:majorGridlines>
          <c:spPr>
            <a:ln w="6350" cap="flat" cmpd="sng" algn="ctr">
              <a:solidFill>
                <a:schemeClr val="tx1">
                  <a:lumMod val="5000"/>
                  <a:lumOff val="95000"/>
                </a:schemeClr>
              </a:solidFill>
              <a:round/>
            </a:ln>
            <a:effectLst/>
          </c:spPr>
        </c:majorGridlines>
        <c:numFmt formatCode="General" sourceLinked="1"/>
        <c:majorTickMark val="none"/>
        <c:minorTickMark val="none"/>
        <c:tickLblPos val="nextTo"/>
        <c:crossAx val="291079656"/>
        <c:crosses val="autoZero"/>
        <c:crossBetween val="between"/>
      </c:valAx>
      <c:spPr>
        <a:noFill/>
        <a:ln>
          <a:noFill/>
        </a:ln>
        <a:effectLst/>
      </c:spPr>
    </c:plotArea>
    <c:plotVisOnly val="1"/>
    <c:dispBlanksAs val="gap"/>
    <c:showDLblsOverMax val="0"/>
  </c:chart>
  <c:spPr>
    <a:solidFill>
      <a:schemeClr val="lt1"/>
    </a:solidFill>
    <a:ln w="3175" cap="flat" cmpd="sng" algn="ctr">
      <a:noFill/>
      <a:prstDash val="dash"/>
      <a:round/>
    </a:ln>
    <a:effectLst/>
  </c:spPr>
  <c:txPr>
    <a:bodyPr/>
    <a:lstStyle/>
    <a:p>
      <a:pPr>
        <a:defRPr/>
      </a:pPr>
      <a:endParaRPr lang="ca-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8F70E2-734E-4519-B96A-91F2F5BCC3A4}"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s-ES"/>
        </a:p>
      </dgm:t>
    </dgm:pt>
    <dgm:pt modelId="{2BF619BF-022C-49FB-869E-E911D2FE1912}">
      <dgm:prSet phldrT="[Texto]" custT="1"/>
      <dgm:spPr>
        <a:ln>
          <a:solidFill>
            <a:srgbClr val="FFC000"/>
          </a:solidFill>
        </a:ln>
      </dgm:spPr>
      <dgm:t>
        <a:bodyPr/>
        <a:lstStyle/>
        <a:p>
          <a:pPr algn="ctr"/>
          <a:r>
            <a:rPr lang="es-ES" sz="1000" b="1" dirty="0" smtClean="0">
              <a:latin typeface="Tw Cen MT" panose="020B0602020104020603" pitchFamily="34" charset="0"/>
            </a:rPr>
            <a:t>DEFENSE &amp; PROMOTION OF HUMAN RIGHTS</a:t>
          </a:r>
          <a:endParaRPr lang="es-ES" sz="1000" b="1" dirty="0">
            <a:latin typeface="Tw Cen MT" panose="020B0602020104020603" pitchFamily="34" charset="0"/>
          </a:endParaRPr>
        </a:p>
      </dgm:t>
    </dgm:pt>
    <dgm:pt modelId="{F0471065-D220-4421-893B-50F59F4110DA}" type="parTrans" cxnId="{91B9EBF0-5F2A-4AE3-9806-2026D5EF9642}">
      <dgm:prSet/>
      <dgm:spPr/>
      <dgm:t>
        <a:bodyPr/>
        <a:lstStyle/>
        <a:p>
          <a:pPr algn="ctr"/>
          <a:endParaRPr lang="es-ES" sz="2400" b="1">
            <a:latin typeface="+mj-lt"/>
          </a:endParaRPr>
        </a:p>
      </dgm:t>
    </dgm:pt>
    <dgm:pt modelId="{7AA7616E-F105-43C3-9F6E-32E74AB1B657}" type="sibTrans" cxnId="{91B9EBF0-5F2A-4AE3-9806-2026D5EF9642}">
      <dgm:prSet/>
      <dgm:spPr/>
      <dgm:t>
        <a:bodyPr/>
        <a:lstStyle/>
        <a:p>
          <a:pPr algn="ctr"/>
          <a:endParaRPr lang="es-ES" sz="2400" b="1">
            <a:latin typeface="+mj-lt"/>
          </a:endParaRPr>
        </a:p>
      </dgm:t>
    </dgm:pt>
    <dgm:pt modelId="{7F2D80EB-3927-4E72-BC1B-ECF052789B39}">
      <dgm:prSet phldrT="[Texto]" custT="1"/>
      <dgm:spPr>
        <a:ln>
          <a:solidFill>
            <a:srgbClr val="FFC000"/>
          </a:solidFill>
        </a:ln>
      </dgm:spPr>
      <dgm:t>
        <a:bodyPr/>
        <a:lstStyle/>
        <a:p>
          <a:pPr algn="ctr"/>
          <a:r>
            <a:rPr lang="es-ES" sz="1000" b="1" dirty="0" smtClean="0">
              <a:latin typeface="Tw Cen MT" panose="020B0602020104020603" pitchFamily="34" charset="0"/>
            </a:rPr>
            <a:t>DEVELOP EQUIPMENTS &amp; SERVICES BASED IN THE COMMUNITY</a:t>
          </a:r>
          <a:endParaRPr lang="es-ES" sz="1000" b="1" dirty="0">
            <a:latin typeface="Tw Cen MT" panose="020B0602020104020603" pitchFamily="34" charset="0"/>
          </a:endParaRPr>
        </a:p>
      </dgm:t>
    </dgm:pt>
    <dgm:pt modelId="{ECD0980A-1DE7-4595-B46E-F95FA5B4BEA5}" type="parTrans" cxnId="{40657A4D-83C0-4BBB-B1C1-8A4FF76283D5}">
      <dgm:prSet/>
      <dgm:spPr/>
      <dgm:t>
        <a:bodyPr/>
        <a:lstStyle/>
        <a:p>
          <a:pPr algn="ctr"/>
          <a:endParaRPr lang="es-ES" sz="2400" b="1">
            <a:latin typeface="+mj-lt"/>
          </a:endParaRPr>
        </a:p>
      </dgm:t>
    </dgm:pt>
    <dgm:pt modelId="{AC34710F-C731-4D03-AE33-545E34B2E30C}" type="sibTrans" cxnId="{40657A4D-83C0-4BBB-B1C1-8A4FF76283D5}">
      <dgm:prSet/>
      <dgm:spPr/>
      <dgm:t>
        <a:bodyPr/>
        <a:lstStyle/>
        <a:p>
          <a:pPr algn="ctr"/>
          <a:endParaRPr lang="es-ES" sz="2400" b="1">
            <a:latin typeface="+mj-lt"/>
          </a:endParaRPr>
        </a:p>
      </dgm:t>
    </dgm:pt>
    <dgm:pt modelId="{A0028DE3-3044-4419-A951-0F3B5E71ABC5}">
      <dgm:prSet phldrT="[Texto]" custT="1"/>
      <dgm:spPr>
        <a:ln>
          <a:solidFill>
            <a:srgbClr val="FFC000"/>
          </a:solidFill>
        </a:ln>
      </dgm:spPr>
      <dgm:t>
        <a:bodyPr/>
        <a:lstStyle/>
        <a:p>
          <a:pPr algn="ctr"/>
          <a:r>
            <a:rPr lang="es-ES" sz="1000" b="1" dirty="0" smtClean="0">
              <a:latin typeface="Tw Cen MT" panose="020B0602020104020603" pitchFamily="34" charset="0"/>
            </a:rPr>
            <a:t>AWARENESS RAISING</a:t>
          </a:r>
          <a:endParaRPr lang="es-ES" sz="1000" b="1" dirty="0">
            <a:latin typeface="Tw Cen MT" panose="020B0602020104020603" pitchFamily="34" charset="0"/>
          </a:endParaRPr>
        </a:p>
      </dgm:t>
    </dgm:pt>
    <dgm:pt modelId="{C55895AF-EBEC-4896-B2E2-F50361B1876E}" type="parTrans" cxnId="{8E093629-DA7A-43A2-A814-5303D194F3C2}">
      <dgm:prSet/>
      <dgm:spPr/>
      <dgm:t>
        <a:bodyPr/>
        <a:lstStyle/>
        <a:p>
          <a:pPr algn="ctr"/>
          <a:endParaRPr lang="es-ES" sz="2400" b="1">
            <a:latin typeface="+mj-lt"/>
          </a:endParaRPr>
        </a:p>
      </dgm:t>
    </dgm:pt>
    <dgm:pt modelId="{ADB9602D-C54D-47FF-A758-FB7122BA4290}" type="sibTrans" cxnId="{8E093629-DA7A-43A2-A814-5303D194F3C2}">
      <dgm:prSet/>
      <dgm:spPr/>
      <dgm:t>
        <a:bodyPr/>
        <a:lstStyle/>
        <a:p>
          <a:pPr algn="ctr"/>
          <a:endParaRPr lang="es-ES" sz="2400" b="1">
            <a:latin typeface="+mj-lt"/>
          </a:endParaRPr>
        </a:p>
      </dgm:t>
    </dgm:pt>
    <dgm:pt modelId="{8581B83A-B235-4BE8-BEC6-AE7290A34E14}">
      <dgm:prSet phldrT="[Texto]" custT="1"/>
      <dgm:spPr>
        <a:ln>
          <a:solidFill>
            <a:srgbClr val="FFC000"/>
          </a:solidFill>
        </a:ln>
      </dgm:spPr>
      <dgm:t>
        <a:bodyPr/>
        <a:lstStyle/>
        <a:p>
          <a:pPr algn="ctr"/>
          <a:r>
            <a:rPr lang="es-ES" sz="1000" b="1" dirty="0" smtClean="0">
              <a:latin typeface="Tw Cen MT" panose="020B0602020104020603" pitchFamily="34" charset="0"/>
            </a:rPr>
            <a:t>LEGAL ACTIONS, IF NEEDED</a:t>
          </a:r>
          <a:endParaRPr lang="es-ES" sz="1000" b="1" dirty="0">
            <a:latin typeface="Tw Cen MT" panose="020B0602020104020603" pitchFamily="34" charset="0"/>
          </a:endParaRPr>
        </a:p>
      </dgm:t>
    </dgm:pt>
    <dgm:pt modelId="{AA93576D-1DD2-43C7-A66F-94AED9810005}" type="parTrans" cxnId="{F09E4EE2-8771-4B2A-961E-36C95640F650}">
      <dgm:prSet/>
      <dgm:spPr/>
      <dgm:t>
        <a:bodyPr/>
        <a:lstStyle/>
        <a:p>
          <a:pPr algn="ctr"/>
          <a:endParaRPr lang="es-ES" sz="2400" b="1">
            <a:latin typeface="+mj-lt"/>
          </a:endParaRPr>
        </a:p>
      </dgm:t>
    </dgm:pt>
    <dgm:pt modelId="{5F911D69-FAA5-49E6-BD91-053AC20FF927}" type="sibTrans" cxnId="{F09E4EE2-8771-4B2A-961E-36C95640F650}">
      <dgm:prSet/>
      <dgm:spPr/>
      <dgm:t>
        <a:bodyPr/>
        <a:lstStyle/>
        <a:p>
          <a:pPr algn="ctr"/>
          <a:endParaRPr lang="es-ES" sz="2400" b="1">
            <a:latin typeface="+mj-lt"/>
          </a:endParaRPr>
        </a:p>
      </dgm:t>
    </dgm:pt>
    <dgm:pt modelId="{5F542101-7E01-45F6-B20A-384AF1B1F491}">
      <dgm:prSet phldrT="[Texto]" custT="1"/>
      <dgm:spPr>
        <a:solidFill>
          <a:schemeClr val="bg1"/>
        </a:solidFill>
        <a:ln>
          <a:solidFill>
            <a:srgbClr val="FFC000"/>
          </a:solidFill>
        </a:ln>
      </dgm:spPr>
      <dgm:t>
        <a:bodyPr/>
        <a:lstStyle/>
        <a:p>
          <a:pPr algn="ctr"/>
          <a:r>
            <a:rPr lang="es-ES" sz="1000" b="1" dirty="0" smtClean="0">
              <a:latin typeface="Tw Cen MT" panose="020B0602020104020603" pitchFamily="34" charset="0"/>
              <a:ea typeface="Verdana" panose="020B0604030504040204" pitchFamily="34" charset="0"/>
            </a:rPr>
            <a:t>LEGAL SUPPORT</a:t>
          </a:r>
          <a:endParaRPr lang="es-ES" sz="1000" b="1" dirty="0">
            <a:latin typeface="Tw Cen MT" panose="020B0602020104020603" pitchFamily="34" charset="0"/>
            <a:ea typeface="Verdana" panose="020B0604030504040204" pitchFamily="34" charset="0"/>
          </a:endParaRPr>
        </a:p>
      </dgm:t>
    </dgm:pt>
    <dgm:pt modelId="{4DF9BA41-C6D5-49E3-A0B4-24C71795EF71}" type="sibTrans" cxnId="{0B305FB2-852E-49D2-91C2-58B7168AA8DA}">
      <dgm:prSet/>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dgm:spPr>
      <dgm:t>
        <a:bodyPr/>
        <a:lstStyle/>
        <a:p>
          <a:pPr algn="ctr"/>
          <a:endParaRPr lang="es-ES" sz="2400" b="1">
            <a:latin typeface="+mj-lt"/>
          </a:endParaRPr>
        </a:p>
      </dgm:t>
    </dgm:pt>
    <dgm:pt modelId="{CA2A143C-B37F-4BEE-A240-4AFEFA286A32}" type="parTrans" cxnId="{0B305FB2-852E-49D2-91C2-58B7168AA8DA}">
      <dgm:prSet/>
      <dgm:spPr/>
      <dgm:t>
        <a:bodyPr/>
        <a:lstStyle/>
        <a:p>
          <a:pPr algn="ctr"/>
          <a:endParaRPr lang="es-ES" sz="2400" b="1">
            <a:latin typeface="+mj-lt"/>
          </a:endParaRPr>
        </a:p>
      </dgm:t>
    </dgm:pt>
    <dgm:pt modelId="{947B1424-1E58-4E49-8419-D8FC767F1EB9}">
      <dgm:prSet phldrT="[Texto]" custT="1"/>
      <dgm:spPr>
        <a:ln>
          <a:solidFill>
            <a:srgbClr val="FFC000"/>
          </a:solidFill>
        </a:ln>
      </dgm:spPr>
      <dgm:t>
        <a:bodyPr/>
        <a:lstStyle/>
        <a:p>
          <a:pPr algn="ctr"/>
          <a:r>
            <a:rPr lang="es-ES" sz="1000" b="1" dirty="0" smtClean="0">
              <a:latin typeface="Tw Cen MT" panose="020B0602020104020603" pitchFamily="34" charset="0"/>
            </a:rPr>
            <a:t>SOCIAL &amp; COMMUNITY-BASED SUPPORT</a:t>
          </a:r>
          <a:endParaRPr lang="es-ES" sz="1000" b="1" dirty="0">
            <a:latin typeface="Tw Cen MT" panose="020B0602020104020603" pitchFamily="34" charset="0"/>
          </a:endParaRPr>
        </a:p>
      </dgm:t>
    </dgm:pt>
    <dgm:pt modelId="{840DE976-DF73-4960-BD6B-1C2282580DF3}" type="sibTrans" cxnId="{8239EEFE-A1E1-478A-BC65-6F6BEA15B305}">
      <dgm:prSet/>
      <dgm:spPr/>
      <dgm:t>
        <a:bodyPr/>
        <a:lstStyle/>
        <a:p>
          <a:pPr algn="ctr"/>
          <a:endParaRPr lang="es-ES" sz="2400" b="1">
            <a:latin typeface="+mj-lt"/>
          </a:endParaRPr>
        </a:p>
      </dgm:t>
    </dgm:pt>
    <dgm:pt modelId="{9B23B393-2D3F-4D22-B369-4A8884611287}" type="parTrans" cxnId="{8239EEFE-A1E1-478A-BC65-6F6BEA15B305}">
      <dgm:prSet/>
      <dgm:spPr/>
      <dgm:t>
        <a:bodyPr/>
        <a:lstStyle/>
        <a:p>
          <a:pPr algn="ctr"/>
          <a:endParaRPr lang="es-ES" sz="2400" b="1">
            <a:latin typeface="+mj-lt"/>
          </a:endParaRPr>
        </a:p>
      </dgm:t>
    </dgm:pt>
    <dgm:pt modelId="{FB7F58E1-303A-4829-B984-FB1F92D1B66B}" type="pres">
      <dgm:prSet presAssocID="{8A8F70E2-734E-4519-B96A-91F2F5BCC3A4}" presName="Name0" presStyleCnt="0">
        <dgm:presLayoutVars>
          <dgm:dir/>
          <dgm:resizeHandles val="exact"/>
        </dgm:presLayoutVars>
      </dgm:prSet>
      <dgm:spPr/>
      <dgm:t>
        <a:bodyPr/>
        <a:lstStyle/>
        <a:p>
          <a:endParaRPr lang="ca-ES"/>
        </a:p>
      </dgm:t>
    </dgm:pt>
    <dgm:pt modelId="{63CE0065-B8BC-44EE-B7C0-84DA24A69358}" type="pres">
      <dgm:prSet presAssocID="{8A8F70E2-734E-4519-B96A-91F2F5BCC3A4}" presName="cycle" presStyleCnt="0"/>
      <dgm:spPr/>
    </dgm:pt>
    <dgm:pt modelId="{426B94E6-71E8-4725-AD28-2CDFB0E899A4}" type="pres">
      <dgm:prSet presAssocID="{5F542101-7E01-45F6-B20A-384AF1B1F491}" presName="nodeFirstNode" presStyleLbl="node1" presStyleIdx="0" presStyleCnt="6">
        <dgm:presLayoutVars>
          <dgm:bulletEnabled val="1"/>
        </dgm:presLayoutVars>
      </dgm:prSet>
      <dgm:spPr/>
      <dgm:t>
        <a:bodyPr/>
        <a:lstStyle/>
        <a:p>
          <a:endParaRPr lang="ca-ES"/>
        </a:p>
      </dgm:t>
    </dgm:pt>
    <dgm:pt modelId="{ABE48C3C-077A-45DF-AA19-D70091CF6CCD}" type="pres">
      <dgm:prSet presAssocID="{4DF9BA41-C6D5-49E3-A0B4-24C71795EF71}" presName="sibTransFirstNode" presStyleLbl="bgShp" presStyleIdx="0" presStyleCnt="1" custLinFactNeighborY="257"/>
      <dgm:spPr/>
      <dgm:t>
        <a:bodyPr/>
        <a:lstStyle/>
        <a:p>
          <a:endParaRPr lang="ca-ES"/>
        </a:p>
      </dgm:t>
    </dgm:pt>
    <dgm:pt modelId="{73238D6E-2AC5-4675-BE4B-A46BB36D2444}" type="pres">
      <dgm:prSet presAssocID="{947B1424-1E58-4E49-8419-D8FC767F1EB9}" presName="nodeFollowingNodes" presStyleLbl="node1" presStyleIdx="1" presStyleCnt="6">
        <dgm:presLayoutVars>
          <dgm:bulletEnabled val="1"/>
        </dgm:presLayoutVars>
      </dgm:prSet>
      <dgm:spPr/>
      <dgm:t>
        <a:bodyPr/>
        <a:lstStyle/>
        <a:p>
          <a:endParaRPr lang="ca-ES"/>
        </a:p>
      </dgm:t>
    </dgm:pt>
    <dgm:pt modelId="{D686E927-3910-44A9-9D2C-1E35E13311FB}" type="pres">
      <dgm:prSet presAssocID="{2BF619BF-022C-49FB-869E-E911D2FE1912}" presName="nodeFollowingNodes" presStyleLbl="node1" presStyleIdx="2" presStyleCnt="6">
        <dgm:presLayoutVars>
          <dgm:bulletEnabled val="1"/>
        </dgm:presLayoutVars>
      </dgm:prSet>
      <dgm:spPr/>
      <dgm:t>
        <a:bodyPr/>
        <a:lstStyle/>
        <a:p>
          <a:endParaRPr lang="ca-ES"/>
        </a:p>
      </dgm:t>
    </dgm:pt>
    <dgm:pt modelId="{32494103-152A-41F2-85CE-BCB5529BB17A}" type="pres">
      <dgm:prSet presAssocID="{7F2D80EB-3927-4E72-BC1B-ECF052789B39}" presName="nodeFollowingNodes" presStyleLbl="node1" presStyleIdx="3" presStyleCnt="6">
        <dgm:presLayoutVars>
          <dgm:bulletEnabled val="1"/>
        </dgm:presLayoutVars>
      </dgm:prSet>
      <dgm:spPr/>
      <dgm:t>
        <a:bodyPr/>
        <a:lstStyle/>
        <a:p>
          <a:endParaRPr lang="ca-ES"/>
        </a:p>
      </dgm:t>
    </dgm:pt>
    <dgm:pt modelId="{39FB56CA-0C70-4D64-B56C-1F8839B87950}" type="pres">
      <dgm:prSet presAssocID="{A0028DE3-3044-4419-A951-0F3B5E71ABC5}" presName="nodeFollowingNodes" presStyleLbl="node1" presStyleIdx="4" presStyleCnt="6">
        <dgm:presLayoutVars>
          <dgm:bulletEnabled val="1"/>
        </dgm:presLayoutVars>
      </dgm:prSet>
      <dgm:spPr/>
      <dgm:t>
        <a:bodyPr/>
        <a:lstStyle/>
        <a:p>
          <a:endParaRPr lang="ca-ES"/>
        </a:p>
      </dgm:t>
    </dgm:pt>
    <dgm:pt modelId="{39EC772F-38E0-49B8-BBBC-567C69788D3D}" type="pres">
      <dgm:prSet presAssocID="{8581B83A-B235-4BE8-BEC6-AE7290A34E14}" presName="nodeFollowingNodes" presStyleLbl="node1" presStyleIdx="5" presStyleCnt="6">
        <dgm:presLayoutVars>
          <dgm:bulletEnabled val="1"/>
        </dgm:presLayoutVars>
      </dgm:prSet>
      <dgm:spPr/>
      <dgm:t>
        <a:bodyPr/>
        <a:lstStyle/>
        <a:p>
          <a:endParaRPr lang="ca-ES"/>
        </a:p>
      </dgm:t>
    </dgm:pt>
  </dgm:ptLst>
  <dgm:cxnLst>
    <dgm:cxn modelId="{8F75A28C-912A-4F5B-8361-E14F05F72667}" type="presOf" srcId="{947B1424-1E58-4E49-8419-D8FC767F1EB9}" destId="{73238D6E-2AC5-4675-BE4B-A46BB36D2444}" srcOrd="0" destOrd="0" presId="urn:microsoft.com/office/officeart/2005/8/layout/cycle3"/>
    <dgm:cxn modelId="{9E5A3F59-0948-4B13-AC60-69AD13BA735B}" type="presOf" srcId="{2BF619BF-022C-49FB-869E-E911D2FE1912}" destId="{D686E927-3910-44A9-9D2C-1E35E13311FB}" srcOrd="0" destOrd="0" presId="urn:microsoft.com/office/officeart/2005/8/layout/cycle3"/>
    <dgm:cxn modelId="{0B305FB2-852E-49D2-91C2-58B7168AA8DA}" srcId="{8A8F70E2-734E-4519-B96A-91F2F5BCC3A4}" destId="{5F542101-7E01-45F6-B20A-384AF1B1F491}" srcOrd="0" destOrd="0" parTransId="{CA2A143C-B37F-4BEE-A240-4AFEFA286A32}" sibTransId="{4DF9BA41-C6D5-49E3-A0B4-24C71795EF71}"/>
    <dgm:cxn modelId="{6AF7C0A5-CA20-4F80-A1B3-3BE094B925FE}" type="presOf" srcId="{8A8F70E2-734E-4519-B96A-91F2F5BCC3A4}" destId="{FB7F58E1-303A-4829-B984-FB1F92D1B66B}" srcOrd="0" destOrd="0" presId="urn:microsoft.com/office/officeart/2005/8/layout/cycle3"/>
    <dgm:cxn modelId="{F2E73A96-C334-40D9-A113-0446E1049065}" type="presOf" srcId="{8581B83A-B235-4BE8-BEC6-AE7290A34E14}" destId="{39EC772F-38E0-49B8-BBBC-567C69788D3D}" srcOrd="0" destOrd="0" presId="urn:microsoft.com/office/officeart/2005/8/layout/cycle3"/>
    <dgm:cxn modelId="{95F5D2D7-C8C5-432E-B82E-ED2059998E90}" type="presOf" srcId="{A0028DE3-3044-4419-A951-0F3B5E71ABC5}" destId="{39FB56CA-0C70-4D64-B56C-1F8839B87950}" srcOrd="0" destOrd="0" presId="urn:microsoft.com/office/officeart/2005/8/layout/cycle3"/>
    <dgm:cxn modelId="{982C9DA3-1D6A-4A5C-A23D-20BC8F1124FC}" type="presOf" srcId="{7F2D80EB-3927-4E72-BC1B-ECF052789B39}" destId="{32494103-152A-41F2-85CE-BCB5529BB17A}" srcOrd="0" destOrd="0" presId="urn:microsoft.com/office/officeart/2005/8/layout/cycle3"/>
    <dgm:cxn modelId="{D4BD884D-13F4-4122-9BDD-B09DED489592}" type="presOf" srcId="{5F542101-7E01-45F6-B20A-384AF1B1F491}" destId="{426B94E6-71E8-4725-AD28-2CDFB0E899A4}" srcOrd="0" destOrd="0" presId="urn:microsoft.com/office/officeart/2005/8/layout/cycle3"/>
    <dgm:cxn modelId="{40657A4D-83C0-4BBB-B1C1-8A4FF76283D5}" srcId="{8A8F70E2-734E-4519-B96A-91F2F5BCC3A4}" destId="{7F2D80EB-3927-4E72-BC1B-ECF052789B39}" srcOrd="3" destOrd="0" parTransId="{ECD0980A-1DE7-4595-B46E-F95FA5B4BEA5}" sibTransId="{AC34710F-C731-4D03-AE33-545E34B2E30C}"/>
    <dgm:cxn modelId="{F09E4EE2-8771-4B2A-961E-36C95640F650}" srcId="{8A8F70E2-734E-4519-B96A-91F2F5BCC3A4}" destId="{8581B83A-B235-4BE8-BEC6-AE7290A34E14}" srcOrd="5" destOrd="0" parTransId="{AA93576D-1DD2-43C7-A66F-94AED9810005}" sibTransId="{5F911D69-FAA5-49E6-BD91-053AC20FF927}"/>
    <dgm:cxn modelId="{F378705A-B148-4063-AE1C-17E2CA763290}" type="presOf" srcId="{4DF9BA41-C6D5-49E3-A0B4-24C71795EF71}" destId="{ABE48C3C-077A-45DF-AA19-D70091CF6CCD}" srcOrd="0" destOrd="0" presId="urn:microsoft.com/office/officeart/2005/8/layout/cycle3"/>
    <dgm:cxn modelId="{8E093629-DA7A-43A2-A814-5303D194F3C2}" srcId="{8A8F70E2-734E-4519-B96A-91F2F5BCC3A4}" destId="{A0028DE3-3044-4419-A951-0F3B5E71ABC5}" srcOrd="4" destOrd="0" parTransId="{C55895AF-EBEC-4896-B2E2-F50361B1876E}" sibTransId="{ADB9602D-C54D-47FF-A758-FB7122BA4290}"/>
    <dgm:cxn modelId="{91B9EBF0-5F2A-4AE3-9806-2026D5EF9642}" srcId="{8A8F70E2-734E-4519-B96A-91F2F5BCC3A4}" destId="{2BF619BF-022C-49FB-869E-E911D2FE1912}" srcOrd="2" destOrd="0" parTransId="{F0471065-D220-4421-893B-50F59F4110DA}" sibTransId="{7AA7616E-F105-43C3-9F6E-32E74AB1B657}"/>
    <dgm:cxn modelId="{8239EEFE-A1E1-478A-BC65-6F6BEA15B305}" srcId="{8A8F70E2-734E-4519-B96A-91F2F5BCC3A4}" destId="{947B1424-1E58-4E49-8419-D8FC767F1EB9}" srcOrd="1" destOrd="0" parTransId="{9B23B393-2D3F-4D22-B369-4A8884611287}" sibTransId="{840DE976-DF73-4960-BD6B-1C2282580DF3}"/>
    <dgm:cxn modelId="{11768434-D90D-4661-810F-65804EA3ECE5}" type="presParOf" srcId="{FB7F58E1-303A-4829-B984-FB1F92D1B66B}" destId="{63CE0065-B8BC-44EE-B7C0-84DA24A69358}" srcOrd="0" destOrd="0" presId="urn:microsoft.com/office/officeart/2005/8/layout/cycle3"/>
    <dgm:cxn modelId="{79AF8AC1-D834-47BE-B2E1-A962647B4655}" type="presParOf" srcId="{63CE0065-B8BC-44EE-B7C0-84DA24A69358}" destId="{426B94E6-71E8-4725-AD28-2CDFB0E899A4}" srcOrd="0" destOrd="0" presId="urn:microsoft.com/office/officeart/2005/8/layout/cycle3"/>
    <dgm:cxn modelId="{6212DEBC-F1B0-48B4-BC9B-B25904EA0F68}" type="presParOf" srcId="{63CE0065-B8BC-44EE-B7C0-84DA24A69358}" destId="{ABE48C3C-077A-45DF-AA19-D70091CF6CCD}" srcOrd="1" destOrd="0" presId="urn:microsoft.com/office/officeart/2005/8/layout/cycle3"/>
    <dgm:cxn modelId="{95D4DE22-7ADD-4CB8-9DC8-1D362A7AF543}" type="presParOf" srcId="{63CE0065-B8BC-44EE-B7C0-84DA24A69358}" destId="{73238D6E-2AC5-4675-BE4B-A46BB36D2444}" srcOrd="2" destOrd="0" presId="urn:microsoft.com/office/officeart/2005/8/layout/cycle3"/>
    <dgm:cxn modelId="{CA0165BB-6924-4E5F-AD51-E0562C217CCE}" type="presParOf" srcId="{63CE0065-B8BC-44EE-B7C0-84DA24A69358}" destId="{D686E927-3910-44A9-9D2C-1E35E13311FB}" srcOrd="3" destOrd="0" presId="urn:microsoft.com/office/officeart/2005/8/layout/cycle3"/>
    <dgm:cxn modelId="{84FAF449-2CA3-4B1B-AF49-E64367B70CC7}" type="presParOf" srcId="{63CE0065-B8BC-44EE-B7C0-84DA24A69358}" destId="{32494103-152A-41F2-85CE-BCB5529BB17A}" srcOrd="4" destOrd="0" presId="urn:microsoft.com/office/officeart/2005/8/layout/cycle3"/>
    <dgm:cxn modelId="{C7B6426C-1ECB-4E7C-96B4-CC48CE4186BA}" type="presParOf" srcId="{63CE0065-B8BC-44EE-B7C0-84DA24A69358}" destId="{39FB56CA-0C70-4D64-B56C-1F8839B87950}" srcOrd="5" destOrd="0" presId="urn:microsoft.com/office/officeart/2005/8/layout/cycle3"/>
    <dgm:cxn modelId="{3CFD84A7-8099-470F-BD79-0888479D2B0F}" type="presParOf" srcId="{63CE0065-B8BC-44EE-B7C0-84DA24A69358}" destId="{39EC772F-38E0-49B8-BBBC-567C69788D3D}"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00AC6E-CF42-40E3-AAFA-16EB293B97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a-ES"/>
        </a:p>
      </dgm:t>
    </dgm:pt>
    <dgm:pt modelId="{BC521847-8F27-4C23-B4D7-50000A65B89A}">
      <dgm:prSet phldrT="[Texto]" custT="1"/>
      <dgm:spPr>
        <a:solidFill>
          <a:schemeClr val="accent4"/>
        </a:solidFill>
      </dgm:spPr>
      <dgm:t>
        <a:bodyPr/>
        <a:lstStyle/>
        <a:p>
          <a:r>
            <a:rPr lang="ca-ES" sz="1600" b="1" dirty="0" smtClean="0">
              <a:solidFill>
                <a:schemeClr val="tx1"/>
              </a:solidFill>
              <a:latin typeface="Verdana" panose="020B0604030504040204" pitchFamily="34" charset="0"/>
              <a:ea typeface="Verdana" panose="020B0604030504040204" pitchFamily="34" charset="0"/>
            </a:rPr>
            <a:t>I-DECIDE+: </a:t>
          </a:r>
          <a:r>
            <a:rPr lang="en-GB" sz="1600" b="1" dirty="0" smtClean="0">
              <a:solidFill>
                <a:schemeClr val="tx1"/>
              </a:solidFill>
              <a:latin typeface="Verdana" panose="020B0604030504040204" pitchFamily="34" charset="0"/>
              <a:ea typeface="Verdana" panose="020B0604030504040204" pitchFamily="34" charset="0"/>
            </a:rPr>
            <a:t>Improving Supported Decision-Making tools for social inclusion</a:t>
          </a:r>
          <a:endParaRPr lang="ca-ES" sz="1600" b="1" dirty="0">
            <a:solidFill>
              <a:schemeClr val="tx1"/>
            </a:solidFill>
            <a:latin typeface="Verdana" panose="020B0604030504040204" pitchFamily="34" charset="0"/>
            <a:ea typeface="Verdana" panose="020B0604030504040204" pitchFamily="34" charset="0"/>
          </a:endParaRPr>
        </a:p>
      </dgm:t>
    </dgm:pt>
    <dgm:pt modelId="{D1A2DF88-0875-4AC5-B31F-F5FBE95343F0}" type="parTrans" cxnId="{91D401D2-863C-41E1-87F1-C71772590FA0}">
      <dgm:prSet/>
      <dgm:spPr/>
      <dgm:t>
        <a:bodyPr/>
        <a:lstStyle/>
        <a:p>
          <a:endParaRPr lang="ca-ES"/>
        </a:p>
      </dgm:t>
    </dgm:pt>
    <dgm:pt modelId="{1197DAC6-F3C9-4DBB-A892-8C56EBAB4509}" type="sibTrans" cxnId="{91D401D2-863C-41E1-87F1-C71772590FA0}">
      <dgm:prSet/>
      <dgm:spPr/>
      <dgm:t>
        <a:bodyPr/>
        <a:lstStyle/>
        <a:p>
          <a:endParaRPr lang="ca-ES"/>
        </a:p>
      </dgm:t>
    </dgm:pt>
    <dgm:pt modelId="{9B4F76F7-EB30-4BC1-886C-92FB78E85832}">
      <dgm:prSet phldrT="[Texto]"/>
      <dgm:spPr/>
      <dgm:t>
        <a:bodyPr/>
        <a:lstStyle/>
        <a:p>
          <a:endParaRPr lang="ca-ES" dirty="0"/>
        </a:p>
      </dgm:t>
    </dgm:pt>
    <dgm:pt modelId="{0F796CB6-0BF3-448E-BB53-70358B55D055}" type="parTrans" cxnId="{763F63BF-D956-476C-8519-BEEC21720D9E}">
      <dgm:prSet/>
      <dgm:spPr/>
      <dgm:t>
        <a:bodyPr/>
        <a:lstStyle/>
        <a:p>
          <a:endParaRPr lang="ca-ES"/>
        </a:p>
      </dgm:t>
    </dgm:pt>
    <dgm:pt modelId="{3F0B41CC-4A3F-425F-BC55-CEE95A3E2040}" type="sibTrans" cxnId="{763F63BF-D956-476C-8519-BEEC21720D9E}">
      <dgm:prSet/>
      <dgm:spPr/>
      <dgm:t>
        <a:bodyPr/>
        <a:lstStyle/>
        <a:p>
          <a:endParaRPr lang="ca-ES"/>
        </a:p>
      </dgm:t>
    </dgm:pt>
    <dgm:pt modelId="{57D94AFC-06FB-4BB5-AE49-E48FE18E56EC}">
      <dgm:prSet phldrT="[Texto]" custT="1"/>
      <dgm:spPr>
        <a:solidFill>
          <a:schemeClr val="accent4"/>
        </a:solidFill>
      </dgm:spPr>
      <dgm:t>
        <a:bodyPr/>
        <a:lstStyle/>
        <a:p>
          <a:r>
            <a:rPr lang="en-GB" sz="1600" b="1" dirty="0" smtClean="0">
              <a:solidFill>
                <a:schemeClr val="tx1"/>
              </a:solidFill>
              <a:latin typeface="Verdana" panose="020B0604030504040204" pitchFamily="34" charset="0"/>
              <a:ea typeface="Verdana" panose="020B0604030504040204" pitchFamily="34" charset="0"/>
            </a:rPr>
            <a:t>E-YOUTH: Empowering Youth individuals with fewer opportunities towards citizenship</a:t>
          </a:r>
          <a:endParaRPr lang="ca-ES" sz="1600" b="1" dirty="0">
            <a:solidFill>
              <a:schemeClr val="tx1"/>
            </a:solidFill>
            <a:latin typeface="Verdana" panose="020B0604030504040204" pitchFamily="34" charset="0"/>
            <a:ea typeface="Verdana" panose="020B0604030504040204" pitchFamily="34" charset="0"/>
          </a:endParaRPr>
        </a:p>
      </dgm:t>
    </dgm:pt>
    <dgm:pt modelId="{D7BBED8B-61AF-4996-A1A3-29CD1A1C1285}" type="parTrans" cxnId="{CB8C0552-503F-4088-8073-3D2E1DDFBBBC}">
      <dgm:prSet/>
      <dgm:spPr/>
      <dgm:t>
        <a:bodyPr/>
        <a:lstStyle/>
        <a:p>
          <a:endParaRPr lang="ca-ES"/>
        </a:p>
      </dgm:t>
    </dgm:pt>
    <dgm:pt modelId="{C26DA348-B4BA-43CC-881B-6992C95C2FE6}" type="sibTrans" cxnId="{CB8C0552-503F-4088-8073-3D2E1DDFBBBC}">
      <dgm:prSet/>
      <dgm:spPr/>
      <dgm:t>
        <a:bodyPr/>
        <a:lstStyle/>
        <a:p>
          <a:endParaRPr lang="ca-ES"/>
        </a:p>
      </dgm:t>
    </dgm:pt>
    <dgm:pt modelId="{D3FCC480-1A17-4FF9-9373-74E98E42FB7D}">
      <dgm:prSet custT="1"/>
      <dgm:spPr>
        <a:solidFill>
          <a:schemeClr val="accent4"/>
        </a:solidFill>
      </dgm:spPr>
      <dgm:t>
        <a:bodyPr/>
        <a:lstStyle/>
        <a:p>
          <a:r>
            <a:rPr lang="ca-ES" sz="1600" b="1" dirty="0" smtClean="0">
              <a:solidFill>
                <a:schemeClr val="tx1"/>
              </a:solidFill>
              <a:latin typeface="Verdana" panose="020B0604030504040204" pitchFamily="34" charset="0"/>
              <a:ea typeface="Verdana" panose="020B0604030504040204" pitchFamily="34" charset="0"/>
            </a:rPr>
            <a:t>GREENSOCIAL: </a:t>
          </a:r>
          <a:r>
            <a:rPr lang="en-GB" sz="1600" b="1" noProof="0" dirty="0" smtClean="0">
              <a:solidFill>
                <a:schemeClr val="tx1"/>
              </a:solidFill>
              <a:latin typeface="Verdana" panose="020B0604030504040204" pitchFamily="34" charset="0"/>
              <a:ea typeface="Verdana" panose="020B0604030504040204" pitchFamily="34" charset="0"/>
            </a:rPr>
            <a:t>Empowering the green transformation of social</a:t>
          </a:r>
          <a:r>
            <a:rPr lang="ca-ES" sz="1600" b="1" dirty="0" smtClean="0">
              <a:solidFill>
                <a:schemeClr val="tx1"/>
              </a:solidFill>
              <a:latin typeface="Verdana" panose="020B0604030504040204" pitchFamily="34" charset="0"/>
              <a:ea typeface="Verdana" panose="020B0604030504040204" pitchFamily="34" charset="0"/>
            </a:rPr>
            <a:t> ser</a:t>
          </a:r>
          <a:r>
            <a:rPr lang="en-GB" sz="1600" b="1" dirty="0" smtClean="0">
              <a:solidFill>
                <a:schemeClr val="tx1"/>
              </a:solidFill>
              <a:latin typeface="Verdana" panose="020B0604030504040204" pitchFamily="34" charset="0"/>
              <a:ea typeface="Verdana" panose="020B0604030504040204" pitchFamily="34" charset="0"/>
            </a:rPr>
            <a:t>vices</a:t>
          </a:r>
          <a:endParaRPr lang="es-ES" sz="1600" b="1" dirty="0">
            <a:solidFill>
              <a:schemeClr val="tx1"/>
            </a:solidFill>
            <a:latin typeface="Verdana" panose="020B0604030504040204" pitchFamily="34" charset="0"/>
            <a:ea typeface="Verdana" panose="020B0604030504040204" pitchFamily="34" charset="0"/>
          </a:endParaRPr>
        </a:p>
      </dgm:t>
    </dgm:pt>
    <dgm:pt modelId="{31F7CE4E-253C-4230-A6E9-1AF059DF7C01}" type="parTrans" cxnId="{1828AC77-FC7F-4A23-A259-457345035353}">
      <dgm:prSet/>
      <dgm:spPr/>
      <dgm:t>
        <a:bodyPr/>
        <a:lstStyle/>
        <a:p>
          <a:endParaRPr lang="ca-ES"/>
        </a:p>
      </dgm:t>
    </dgm:pt>
    <dgm:pt modelId="{C6A0B827-9EFA-4CC5-A7E0-F7DCC35C3B6D}" type="sibTrans" cxnId="{1828AC77-FC7F-4A23-A259-457345035353}">
      <dgm:prSet/>
      <dgm:spPr/>
      <dgm:t>
        <a:bodyPr/>
        <a:lstStyle/>
        <a:p>
          <a:endParaRPr lang="ca-ES"/>
        </a:p>
      </dgm:t>
    </dgm:pt>
    <dgm:pt modelId="{547CC54B-089D-40EA-9C6E-7E2B5A842D43}">
      <dgm:prSet custT="1"/>
      <dgm:spPr>
        <a:solidFill>
          <a:schemeClr val="accent4"/>
        </a:solidFill>
      </dgm:spPr>
      <dgm:t>
        <a:bodyPr/>
        <a:lstStyle/>
        <a:p>
          <a:r>
            <a:rPr lang="en-GB" sz="1600" b="1" dirty="0" err="1" smtClean="0">
              <a:solidFill>
                <a:schemeClr val="tx1"/>
              </a:solidFill>
              <a:latin typeface="Verdana" panose="020B0604030504040204" pitchFamily="34" charset="0"/>
              <a:ea typeface="Verdana" panose="020B0604030504040204" pitchFamily="34" charset="0"/>
            </a:rPr>
            <a:t>FACToRS</a:t>
          </a:r>
          <a:r>
            <a:rPr lang="en-GB" sz="1600" b="1" dirty="0" smtClean="0">
              <a:solidFill>
                <a:schemeClr val="tx1"/>
              </a:solidFill>
              <a:latin typeface="Verdana" panose="020B0604030504040204" pitchFamily="34" charset="0"/>
              <a:ea typeface="Verdana" panose="020B0604030504040204" pitchFamily="34" charset="0"/>
            </a:rPr>
            <a:t>: From A Convention To Renewed Services (Develop ‘Benchmark’ indicators &amp; recommendations based on the UNCRPD)</a:t>
          </a:r>
          <a:endParaRPr lang="ca-ES" sz="1600" b="1" dirty="0">
            <a:solidFill>
              <a:schemeClr val="tx1"/>
            </a:solidFill>
            <a:latin typeface="Verdana" panose="020B0604030504040204" pitchFamily="34" charset="0"/>
            <a:ea typeface="Verdana" panose="020B0604030504040204" pitchFamily="34" charset="0"/>
          </a:endParaRPr>
        </a:p>
      </dgm:t>
    </dgm:pt>
    <dgm:pt modelId="{0242EB88-63C8-4996-A77A-F84745200251}" type="parTrans" cxnId="{5A31A2A9-8486-4960-A242-2ED835B668A9}">
      <dgm:prSet/>
      <dgm:spPr/>
      <dgm:t>
        <a:bodyPr/>
        <a:lstStyle/>
        <a:p>
          <a:endParaRPr lang="ca-ES"/>
        </a:p>
      </dgm:t>
    </dgm:pt>
    <dgm:pt modelId="{ACEC460C-E1C0-43C1-8494-76E51BEBC707}" type="sibTrans" cxnId="{5A31A2A9-8486-4960-A242-2ED835B668A9}">
      <dgm:prSet/>
      <dgm:spPr/>
      <dgm:t>
        <a:bodyPr/>
        <a:lstStyle/>
        <a:p>
          <a:endParaRPr lang="ca-ES"/>
        </a:p>
      </dgm:t>
    </dgm:pt>
    <dgm:pt modelId="{671609AC-431D-46DC-98E4-816024678586}">
      <dgm:prSet custT="1"/>
      <dgm:spPr>
        <a:solidFill>
          <a:schemeClr val="accent4"/>
        </a:solidFill>
      </dgm:spPr>
      <dgm:t>
        <a:bodyPr/>
        <a:lstStyle/>
        <a:p>
          <a:r>
            <a:rPr lang="ca-ES" sz="1600" b="1" dirty="0" smtClean="0">
              <a:solidFill>
                <a:schemeClr val="tx1"/>
              </a:solidFill>
              <a:latin typeface="Verdana" panose="020B0604030504040204" pitchFamily="34" charset="0"/>
              <a:ea typeface="Verdana" panose="020B0604030504040204" pitchFamily="34" charset="0"/>
            </a:rPr>
            <a:t>COM-IN: </a:t>
          </a:r>
          <a:r>
            <a:rPr lang="en-GB" sz="1600" b="1" noProof="0" dirty="0" smtClean="0">
              <a:solidFill>
                <a:schemeClr val="tx1"/>
              </a:solidFill>
              <a:latin typeface="Verdana" panose="020B0604030504040204" pitchFamily="34" charset="0"/>
              <a:ea typeface="Verdana" panose="020B0604030504040204" pitchFamily="34" charset="0"/>
            </a:rPr>
            <a:t>Promoting communicative development in children and youth persons with intellectual &amp; developmental disabilities</a:t>
          </a:r>
          <a:r>
            <a:rPr lang="ca-ES" sz="1600" b="1" dirty="0" smtClean="0">
              <a:solidFill>
                <a:schemeClr val="tx1"/>
              </a:solidFill>
              <a:latin typeface="Verdana" panose="020B0604030504040204" pitchFamily="34" charset="0"/>
              <a:ea typeface="Verdana" panose="020B0604030504040204" pitchFamily="34" charset="0"/>
            </a:rPr>
            <a:t> to </a:t>
          </a:r>
          <a:r>
            <a:rPr lang="en-GB" sz="1600" b="1" dirty="0" smtClean="0">
              <a:solidFill>
                <a:schemeClr val="tx1"/>
              </a:solidFill>
              <a:latin typeface="Verdana" panose="020B0604030504040204" pitchFamily="34" charset="0"/>
              <a:ea typeface="Verdana" panose="020B0604030504040204" pitchFamily="34" charset="0"/>
            </a:rPr>
            <a:t>support their inclusion</a:t>
          </a:r>
          <a:endParaRPr lang="ca-ES" sz="1600" dirty="0">
            <a:solidFill>
              <a:schemeClr val="tx1"/>
            </a:solidFill>
            <a:latin typeface="Verdana" panose="020B0604030504040204" pitchFamily="34" charset="0"/>
            <a:ea typeface="Verdana" panose="020B0604030504040204" pitchFamily="34" charset="0"/>
          </a:endParaRPr>
        </a:p>
      </dgm:t>
    </dgm:pt>
    <dgm:pt modelId="{3FDC033A-E1C0-486C-96A3-11A3A0954651}" type="parTrans" cxnId="{02D84F3F-36C6-45BD-842D-39597C1702A8}">
      <dgm:prSet/>
      <dgm:spPr/>
      <dgm:t>
        <a:bodyPr/>
        <a:lstStyle/>
        <a:p>
          <a:endParaRPr lang="ca-ES"/>
        </a:p>
      </dgm:t>
    </dgm:pt>
    <dgm:pt modelId="{C35E492A-1A7C-4D95-85D0-F736A802D1C5}" type="sibTrans" cxnId="{02D84F3F-36C6-45BD-842D-39597C1702A8}">
      <dgm:prSet/>
      <dgm:spPr/>
      <dgm:t>
        <a:bodyPr/>
        <a:lstStyle/>
        <a:p>
          <a:endParaRPr lang="ca-ES"/>
        </a:p>
      </dgm:t>
    </dgm:pt>
    <dgm:pt modelId="{580B0AE7-A845-452B-BA69-AB0612E4A36B}" type="pres">
      <dgm:prSet presAssocID="{C100AC6E-CF42-40E3-AAFA-16EB293B97D4}" presName="linear" presStyleCnt="0">
        <dgm:presLayoutVars>
          <dgm:animLvl val="lvl"/>
          <dgm:resizeHandles val="exact"/>
        </dgm:presLayoutVars>
      </dgm:prSet>
      <dgm:spPr/>
      <dgm:t>
        <a:bodyPr/>
        <a:lstStyle/>
        <a:p>
          <a:endParaRPr lang="es-ES"/>
        </a:p>
      </dgm:t>
    </dgm:pt>
    <dgm:pt modelId="{B1542E23-F050-4912-A09A-E6BC41F6AB83}" type="pres">
      <dgm:prSet presAssocID="{BC521847-8F27-4C23-B4D7-50000A65B89A}" presName="parentText" presStyleLbl="node1" presStyleIdx="0" presStyleCnt="5" custLinFactNeighborY="30774">
        <dgm:presLayoutVars>
          <dgm:chMax val="0"/>
          <dgm:bulletEnabled val="1"/>
        </dgm:presLayoutVars>
      </dgm:prSet>
      <dgm:spPr/>
      <dgm:t>
        <a:bodyPr/>
        <a:lstStyle/>
        <a:p>
          <a:endParaRPr lang="ca-ES"/>
        </a:p>
      </dgm:t>
    </dgm:pt>
    <dgm:pt modelId="{CF9E98E6-B76B-4D57-8493-F13EE98CC7F8}" type="pres">
      <dgm:prSet presAssocID="{BC521847-8F27-4C23-B4D7-50000A65B89A}" presName="childText" presStyleLbl="revTx" presStyleIdx="0" presStyleCnt="1">
        <dgm:presLayoutVars>
          <dgm:bulletEnabled val="1"/>
        </dgm:presLayoutVars>
      </dgm:prSet>
      <dgm:spPr/>
      <dgm:t>
        <a:bodyPr/>
        <a:lstStyle/>
        <a:p>
          <a:endParaRPr lang="ca-ES"/>
        </a:p>
      </dgm:t>
    </dgm:pt>
    <dgm:pt modelId="{2235F7DE-91EA-4079-88DB-9C0154BD9F9D}" type="pres">
      <dgm:prSet presAssocID="{57D94AFC-06FB-4BB5-AE49-E48FE18E56EC}" presName="parentText" presStyleLbl="node1" presStyleIdx="1" presStyleCnt="5" custLinFactY="-26500" custLinFactNeighborX="-256" custLinFactNeighborY="-100000">
        <dgm:presLayoutVars>
          <dgm:chMax val="0"/>
          <dgm:bulletEnabled val="1"/>
        </dgm:presLayoutVars>
      </dgm:prSet>
      <dgm:spPr/>
      <dgm:t>
        <a:bodyPr/>
        <a:lstStyle/>
        <a:p>
          <a:endParaRPr lang="ca-ES"/>
        </a:p>
      </dgm:t>
    </dgm:pt>
    <dgm:pt modelId="{712511E7-EA16-485E-B7C1-438ABF7E38DA}" type="pres">
      <dgm:prSet presAssocID="{C26DA348-B4BA-43CC-881B-6992C95C2FE6}" presName="spacer" presStyleCnt="0"/>
      <dgm:spPr/>
    </dgm:pt>
    <dgm:pt modelId="{8BE0348B-A3CA-4F87-9F8F-BADF1419079E}" type="pres">
      <dgm:prSet presAssocID="{D3FCC480-1A17-4FF9-9373-74E98E42FB7D}" presName="parentText" presStyleLbl="node1" presStyleIdx="2" presStyleCnt="5" custLinFactY="-31665" custLinFactNeighborY="-100000">
        <dgm:presLayoutVars>
          <dgm:chMax val="0"/>
          <dgm:bulletEnabled val="1"/>
        </dgm:presLayoutVars>
      </dgm:prSet>
      <dgm:spPr/>
      <dgm:t>
        <a:bodyPr/>
        <a:lstStyle/>
        <a:p>
          <a:endParaRPr lang="ca-ES"/>
        </a:p>
      </dgm:t>
    </dgm:pt>
    <dgm:pt modelId="{2BFA6788-D7D1-4A55-86CB-E1E1DF9CA9C0}" type="pres">
      <dgm:prSet presAssocID="{C6A0B827-9EFA-4CC5-A7E0-F7DCC35C3B6D}" presName="spacer" presStyleCnt="0"/>
      <dgm:spPr/>
    </dgm:pt>
    <dgm:pt modelId="{EDAE9BA7-6C52-41A2-9825-35DF0F0970BA}" type="pres">
      <dgm:prSet presAssocID="{547CC54B-089D-40EA-9C6E-7E2B5A842D43}" presName="parentText" presStyleLbl="node1" presStyleIdx="3" presStyleCnt="5" custLinFactY="-36612" custLinFactNeighborY="-100000">
        <dgm:presLayoutVars>
          <dgm:chMax val="0"/>
          <dgm:bulletEnabled val="1"/>
        </dgm:presLayoutVars>
      </dgm:prSet>
      <dgm:spPr/>
      <dgm:t>
        <a:bodyPr/>
        <a:lstStyle/>
        <a:p>
          <a:endParaRPr lang="ca-ES"/>
        </a:p>
      </dgm:t>
    </dgm:pt>
    <dgm:pt modelId="{681CB567-B4ED-4A6E-B7A6-EC30128CE81E}" type="pres">
      <dgm:prSet presAssocID="{ACEC460C-E1C0-43C1-8494-76E51BEBC707}" presName="spacer" presStyleCnt="0"/>
      <dgm:spPr/>
    </dgm:pt>
    <dgm:pt modelId="{E9DFB847-BA9D-473E-BB8E-5434FF701D09}" type="pres">
      <dgm:prSet presAssocID="{671609AC-431D-46DC-98E4-816024678586}" presName="parentText" presStyleLbl="node1" presStyleIdx="4" presStyleCnt="5" custLinFactY="-43273" custLinFactNeighborY="-100000">
        <dgm:presLayoutVars>
          <dgm:chMax val="0"/>
          <dgm:bulletEnabled val="1"/>
        </dgm:presLayoutVars>
      </dgm:prSet>
      <dgm:spPr/>
      <dgm:t>
        <a:bodyPr/>
        <a:lstStyle/>
        <a:p>
          <a:endParaRPr lang="ca-ES"/>
        </a:p>
      </dgm:t>
    </dgm:pt>
  </dgm:ptLst>
  <dgm:cxnLst>
    <dgm:cxn modelId="{1B853B11-242C-44E4-9668-3D4E05951CB5}" type="presOf" srcId="{547CC54B-089D-40EA-9C6E-7E2B5A842D43}" destId="{EDAE9BA7-6C52-41A2-9825-35DF0F0970BA}" srcOrd="0" destOrd="0" presId="urn:microsoft.com/office/officeart/2005/8/layout/vList2"/>
    <dgm:cxn modelId="{1828AC77-FC7F-4A23-A259-457345035353}" srcId="{C100AC6E-CF42-40E3-AAFA-16EB293B97D4}" destId="{D3FCC480-1A17-4FF9-9373-74E98E42FB7D}" srcOrd="2" destOrd="0" parTransId="{31F7CE4E-253C-4230-A6E9-1AF059DF7C01}" sibTransId="{C6A0B827-9EFA-4CC5-A7E0-F7DCC35C3B6D}"/>
    <dgm:cxn modelId="{5A31A2A9-8486-4960-A242-2ED835B668A9}" srcId="{C100AC6E-CF42-40E3-AAFA-16EB293B97D4}" destId="{547CC54B-089D-40EA-9C6E-7E2B5A842D43}" srcOrd="3" destOrd="0" parTransId="{0242EB88-63C8-4996-A77A-F84745200251}" sibTransId="{ACEC460C-E1C0-43C1-8494-76E51BEBC707}"/>
    <dgm:cxn modelId="{DCB31DAA-507C-43EE-BEA3-066BA7E16EB4}" type="presOf" srcId="{57D94AFC-06FB-4BB5-AE49-E48FE18E56EC}" destId="{2235F7DE-91EA-4079-88DB-9C0154BD9F9D}" srcOrd="0" destOrd="0" presId="urn:microsoft.com/office/officeart/2005/8/layout/vList2"/>
    <dgm:cxn modelId="{02D84F3F-36C6-45BD-842D-39597C1702A8}" srcId="{C100AC6E-CF42-40E3-AAFA-16EB293B97D4}" destId="{671609AC-431D-46DC-98E4-816024678586}" srcOrd="4" destOrd="0" parTransId="{3FDC033A-E1C0-486C-96A3-11A3A0954651}" sibTransId="{C35E492A-1A7C-4D95-85D0-F736A802D1C5}"/>
    <dgm:cxn modelId="{91D401D2-863C-41E1-87F1-C71772590FA0}" srcId="{C100AC6E-CF42-40E3-AAFA-16EB293B97D4}" destId="{BC521847-8F27-4C23-B4D7-50000A65B89A}" srcOrd="0" destOrd="0" parTransId="{D1A2DF88-0875-4AC5-B31F-F5FBE95343F0}" sibTransId="{1197DAC6-F3C9-4DBB-A892-8C56EBAB4509}"/>
    <dgm:cxn modelId="{4D7A579C-EF2A-4767-877C-70217F0BEBD0}" type="presOf" srcId="{9B4F76F7-EB30-4BC1-886C-92FB78E85832}" destId="{CF9E98E6-B76B-4D57-8493-F13EE98CC7F8}" srcOrd="0" destOrd="0" presId="urn:microsoft.com/office/officeart/2005/8/layout/vList2"/>
    <dgm:cxn modelId="{961DF103-A890-4FF2-8E78-B1607C3E9CEB}" type="presOf" srcId="{BC521847-8F27-4C23-B4D7-50000A65B89A}" destId="{B1542E23-F050-4912-A09A-E6BC41F6AB83}" srcOrd="0" destOrd="0" presId="urn:microsoft.com/office/officeart/2005/8/layout/vList2"/>
    <dgm:cxn modelId="{F4BB43A4-A0CF-467B-A907-B96C98407897}" type="presOf" srcId="{D3FCC480-1A17-4FF9-9373-74E98E42FB7D}" destId="{8BE0348B-A3CA-4F87-9F8F-BADF1419079E}" srcOrd="0" destOrd="0" presId="urn:microsoft.com/office/officeart/2005/8/layout/vList2"/>
    <dgm:cxn modelId="{763F63BF-D956-476C-8519-BEEC21720D9E}" srcId="{BC521847-8F27-4C23-B4D7-50000A65B89A}" destId="{9B4F76F7-EB30-4BC1-886C-92FB78E85832}" srcOrd="0" destOrd="0" parTransId="{0F796CB6-0BF3-448E-BB53-70358B55D055}" sibTransId="{3F0B41CC-4A3F-425F-BC55-CEE95A3E2040}"/>
    <dgm:cxn modelId="{55742292-6A25-44AD-87CB-0C6396FEFDF1}" type="presOf" srcId="{671609AC-431D-46DC-98E4-816024678586}" destId="{E9DFB847-BA9D-473E-BB8E-5434FF701D09}" srcOrd="0" destOrd="0" presId="urn:microsoft.com/office/officeart/2005/8/layout/vList2"/>
    <dgm:cxn modelId="{EF6A99F0-1233-4ECD-92CE-EDE95BE23E06}" type="presOf" srcId="{C100AC6E-CF42-40E3-AAFA-16EB293B97D4}" destId="{580B0AE7-A845-452B-BA69-AB0612E4A36B}" srcOrd="0" destOrd="0" presId="urn:microsoft.com/office/officeart/2005/8/layout/vList2"/>
    <dgm:cxn modelId="{CB8C0552-503F-4088-8073-3D2E1DDFBBBC}" srcId="{C100AC6E-CF42-40E3-AAFA-16EB293B97D4}" destId="{57D94AFC-06FB-4BB5-AE49-E48FE18E56EC}" srcOrd="1" destOrd="0" parTransId="{D7BBED8B-61AF-4996-A1A3-29CD1A1C1285}" sibTransId="{C26DA348-B4BA-43CC-881B-6992C95C2FE6}"/>
    <dgm:cxn modelId="{AB4BB100-C557-444E-AA48-619247C7A1A0}" type="presParOf" srcId="{580B0AE7-A845-452B-BA69-AB0612E4A36B}" destId="{B1542E23-F050-4912-A09A-E6BC41F6AB83}" srcOrd="0" destOrd="0" presId="urn:microsoft.com/office/officeart/2005/8/layout/vList2"/>
    <dgm:cxn modelId="{631D5470-2BC8-4737-9DEC-5E7A8464DEC2}" type="presParOf" srcId="{580B0AE7-A845-452B-BA69-AB0612E4A36B}" destId="{CF9E98E6-B76B-4D57-8493-F13EE98CC7F8}" srcOrd="1" destOrd="0" presId="urn:microsoft.com/office/officeart/2005/8/layout/vList2"/>
    <dgm:cxn modelId="{9D7D8166-0812-4539-8ECD-B1667FC4E249}" type="presParOf" srcId="{580B0AE7-A845-452B-BA69-AB0612E4A36B}" destId="{2235F7DE-91EA-4079-88DB-9C0154BD9F9D}" srcOrd="2" destOrd="0" presId="urn:microsoft.com/office/officeart/2005/8/layout/vList2"/>
    <dgm:cxn modelId="{F85DA108-56A2-4E07-ACBB-E45B81B02DD5}" type="presParOf" srcId="{580B0AE7-A845-452B-BA69-AB0612E4A36B}" destId="{712511E7-EA16-485E-B7C1-438ABF7E38DA}" srcOrd="3" destOrd="0" presId="urn:microsoft.com/office/officeart/2005/8/layout/vList2"/>
    <dgm:cxn modelId="{83D1B4F7-EFC6-4C2D-825A-BA12322E4387}" type="presParOf" srcId="{580B0AE7-A845-452B-BA69-AB0612E4A36B}" destId="{8BE0348B-A3CA-4F87-9F8F-BADF1419079E}" srcOrd="4" destOrd="0" presId="urn:microsoft.com/office/officeart/2005/8/layout/vList2"/>
    <dgm:cxn modelId="{3E8781FE-82D9-4DB5-94A8-4143EC5E93E8}" type="presParOf" srcId="{580B0AE7-A845-452B-BA69-AB0612E4A36B}" destId="{2BFA6788-D7D1-4A55-86CB-E1E1DF9CA9C0}" srcOrd="5" destOrd="0" presId="urn:microsoft.com/office/officeart/2005/8/layout/vList2"/>
    <dgm:cxn modelId="{7EFE3655-3CCC-433F-B4A5-E8894AE634EC}" type="presParOf" srcId="{580B0AE7-A845-452B-BA69-AB0612E4A36B}" destId="{EDAE9BA7-6C52-41A2-9825-35DF0F0970BA}" srcOrd="6" destOrd="0" presId="urn:microsoft.com/office/officeart/2005/8/layout/vList2"/>
    <dgm:cxn modelId="{7784F93B-C9F6-4419-92DC-9E9260D5FE79}" type="presParOf" srcId="{580B0AE7-A845-452B-BA69-AB0612E4A36B}" destId="{681CB567-B4ED-4A6E-B7A6-EC30128CE81E}" srcOrd="7" destOrd="0" presId="urn:microsoft.com/office/officeart/2005/8/layout/vList2"/>
    <dgm:cxn modelId="{26806B26-651C-4374-91BE-E653EF328B12}" type="presParOf" srcId="{580B0AE7-A845-452B-BA69-AB0612E4A36B}" destId="{E9DFB847-BA9D-473E-BB8E-5434FF701D0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48C3C-077A-45DF-AA19-D70091CF6CCD}">
      <dsp:nvSpPr>
        <dsp:cNvPr id="0" name=""/>
        <dsp:cNvSpPr/>
      </dsp:nvSpPr>
      <dsp:spPr>
        <a:xfrm>
          <a:off x="474859" y="5367"/>
          <a:ext cx="4191280" cy="4191280"/>
        </a:xfrm>
        <a:prstGeom prst="circularArrow">
          <a:avLst>
            <a:gd name="adj1" fmla="val 5274"/>
            <a:gd name="adj2" fmla="val 312630"/>
            <a:gd name="adj3" fmla="val 14291284"/>
            <a:gd name="adj4" fmla="val 17090158"/>
            <a:gd name="adj5" fmla="val 5477"/>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a:effectLst/>
      </dsp:spPr>
      <dsp:style>
        <a:lnRef idx="0">
          <a:scrgbClr r="0" g="0" b="0"/>
        </a:lnRef>
        <a:fillRef idx="1">
          <a:scrgbClr r="0" g="0" b="0"/>
        </a:fillRef>
        <a:effectRef idx="0">
          <a:scrgbClr r="0" g="0" b="0"/>
        </a:effectRef>
        <a:fontRef idx="minor"/>
      </dsp:style>
    </dsp:sp>
    <dsp:sp modelId="{426B94E6-71E8-4725-AD28-2CDFB0E899A4}">
      <dsp:nvSpPr>
        <dsp:cNvPr id="0" name=""/>
        <dsp:cNvSpPr/>
      </dsp:nvSpPr>
      <dsp:spPr>
        <a:xfrm>
          <a:off x="1802362" y="832"/>
          <a:ext cx="1536275" cy="768137"/>
        </a:xfrm>
        <a:prstGeom prst="roundRect">
          <a:avLst/>
        </a:prstGeom>
        <a:solidFill>
          <a:schemeClr val="bg1"/>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latin typeface="Tw Cen MT" panose="020B0602020104020603" pitchFamily="34" charset="0"/>
              <a:ea typeface="Verdana" panose="020B0604030504040204" pitchFamily="34" charset="0"/>
            </a:rPr>
            <a:t>LEGAL SUPPORT</a:t>
          </a:r>
          <a:endParaRPr lang="es-ES" sz="1000" b="1" kern="1200" dirty="0">
            <a:latin typeface="Tw Cen MT" panose="020B0602020104020603" pitchFamily="34" charset="0"/>
            <a:ea typeface="Verdana" panose="020B0604030504040204" pitchFamily="34" charset="0"/>
          </a:endParaRPr>
        </a:p>
      </dsp:txBody>
      <dsp:txXfrm>
        <a:off x="1839859" y="38329"/>
        <a:ext cx="1461281" cy="693143"/>
      </dsp:txXfrm>
    </dsp:sp>
    <dsp:sp modelId="{73238D6E-2AC5-4675-BE4B-A46BB36D2444}">
      <dsp:nvSpPr>
        <dsp:cNvPr id="0" name=""/>
        <dsp:cNvSpPr/>
      </dsp:nvSpPr>
      <dsp:spPr>
        <a:xfrm>
          <a:off x="3274879" y="850990"/>
          <a:ext cx="1536275" cy="768137"/>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latin typeface="Tw Cen MT" panose="020B0602020104020603" pitchFamily="34" charset="0"/>
            </a:rPr>
            <a:t>SOCIAL &amp; COMMUNITY-BASED SUPPORT</a:t>
          </a:r>
          <a:endParaRPr lang="es-ES" sz="1000" b="1" kern="1200" dirty="0">
            <a:latin typeface="Tw Cen MT" panose="020B0602020104020603" pitchFamily="34" charset="0"/>
          </a:endParaRPr>
        </a:p>
      </dsp:txBody>
      <dsp:txXfrm>
        <a:off x="3312376" y="888487"/>
        <a:ext cx="1461281" cy="693143"/>
      </dsp:txXfrm>
    </dsp:sp>
    <dsp:sp modelId="{D686E927-3910-44A9-9D2C-1E35E13311FB}">
      <dsp:nvSpPr>
        <dsp:cNvPr id="0" name=""/>
        <dsp:cNvSpPr/>
      </dsp:nvSpPr>
      <dsp:spPr>
        <a:xfrm>
          <a:off x="3274879" y="2551306"/>
          <a:ext cx="1536275" cy="768137"/>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latin typeface="Tw Cen MT" panose="020B0602020104020603" pitchFamily="34" charset="0"/>
            </a:rPr>
            <a:t>DEFENSE &amp; PROMOTION OF HUMAN RIGHTS</a:t>
          </a:r>
          <a:endParaRPr lang="es-ES" sz="1000" b="1" kern="1200" dirty="0">
            <a:latin typeface="Tw Cen MT" panose="020B0602020104020603" pitchFamily="34" charset="0"/>
          </a:endParaRPr>
        </a:p>
      </dsp:txBody>
      <dsp:txXfrm>
        <a:off x="3312376" y="2588803"/>
        <a:ext cx="1461281" cy="693143"/>
      </dsp:txXfrm>
    </dsp:sp>
    <dsp:sp modelId="{32494103-152A-41F2-85CE-BCB5529BB17A}">
      <dsp:nvSpPr>
        <dsp:cNvPr id="0" name=""/>
        <dsp:cNvSpPr/>
      </dsp:nvSpPr>
      <dsp:spPr>
        <a:xfrm>
          <a:off x="1802362" y="3401465"/>
          <a:ext cx="1536275" cy="768137"/>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latin typeface="Tw Cen MT" panose="020B0602020104020603" pitchFamily="34" charset="0"/>
            </a:rPr>
            <a:t>DEVELOP EQUIPMENTS &amp; SERVICES BASED IN THE COMMUNITY</a:t>
          </a:r>
          <a:endParaRPr lang="es-ES" sz="1000" b="1" kern="1200" dirty="0">
            <a:latin typeface="Tw Cen MT" panose="020B0602020104020603" pitchFamily="34" charset="0"/>
          </a:endParaRPr>
        </a:p>
      </dsp:txBody>
      <dsp:txXfrm>
        <a:off x="1839859" y="3438962"/>
        <a:ext cx="1461281" cy="693143"/>
      </dsp:txXfrm>
    </dsp:sp>
    <dsp:sp modelId="{39FB56CA-0C70-4D64-B56C-1F8839B87950}">
      <dsp:nvSpPr>
        <dsp:cNvPr id="0" name=""/>
        <dsp:cNvSpPr/>
      </dsp:nvSpPr>
      <dsp:spPr>
        <a:xfrm>
          <a:off x="329845" y="2551306"/>
          <a:ext cx="1536275" cy="768137"/>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latin typeface="Tw Cen MT" panose="020B0602020104020603" pitchFamily="34" charset="0"/>
            </a:rPr>
            <a:t>AWARENESS RAISING</a:t>
          </a:r>
          <a:endParaRPr lang="es-ES" sz="1000" b="1" kern="1200" dirty="0">
            <a:latin typeface="Tw Cen MT" panose="020B0602020104020603" pitchFamily="34" charset="0"/>
          </a:endParaRPr>
        </a:p>
      </dsp:txBody>
      <dsp:txXfrm>
        <a:off x="367342" y="2588803"/>
        <a:ext cx="1461281" cy="693143"/>
      </dsp:txXfrm>
    </dsp:sp>
    <dsp:sp modelId="{39EC772F-38E0-49B8-BBBC-567C69788D3D}">
      <dsp:nvSpPr>
        <dsp:cNvPr id="0" name=""/>
        <dsp:cNvSpPr/>
      </dsp:nvSpPr>
      <dsp:spPr>
        <a:xfrm>
          <a:off x="329845" y="850990"/>
          <a:ext cx="1536275" cy="768137"/>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latin typeface="Tw Cen MT" panose="020B0602020104020603" pitchFamily="34" charset="0"/>
            </a:rPr>
            <a:t>LEGAL ACTIONS, IF NEEDED</a:t>
          </a:r>
          <a:endParaRPr lang="es-ES" sz="1000" b="1" kern="1200" dirty="0">
            <a:latin typeface="Tw Cen MT" panose="020B0602020104020603" pitchFamily="34" charset="0"/>
          </a:endParaRPr>
        </a:p>
      </dsp:txBody>
      <dsp:txXfrm>
        <a:off x="367342" y="888487"/>
        <a:ext cx="1461281" cy="693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42E23-F050-4912-A09A-E6BC41F6AB83}">
      <dsp:nvSpPr>
        <dsp:cNvPr id="0" name=""/>
        <dsp:cNvSpPr/>
      </dsp:nvSpPr>
      <dsp:spPr>
        <a:xfrm>
          <a:off x="0" y="173598"/>
          <a:ext cx="8066168" cy="888468"/>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ca-ES" sz="1600" b="1" kern="1200" dirty="0" smtClean="0">
              <a:solidFill>
                <a:schemeClr val="tx1"/>
              </a:solidFill>
              <a:latin typeface="Verdana" panose="020B0604030504040204" pitchFamily="34" charset="0"/>
              <a:ea typeface="Verdana" panose="020B0604030504040204" pitchFamily="34" charset="0"/>
            </a:rPr>
            <a:t>I-DECIDE+: </a:t>
          </a:r>
          <a:r>
            <a:rPr lang="en-GB" sz="1600" b="1" kern="1200" dirty="0" smtClean="0">
              <a:solidFill>
                <a:schemeClr val="tx1"/>
              </a:solidFill>
              <a:latin typeface="Verdana" panose="020B0604030504040204" pitchFamily="34" charset="0"/>
              <a:ea typeface="Verdana" panose="020B0604030504040204" pitchFamily="34" charset="0"/>
            </a:rPr>
            <a:t>Improving Supported Decision-Making tools for social inclusion</a:t>
          </a:r>
          <a:endParaRPr lang="ca-ES" sz="1600" b="1" kern="1200" dirty="0">
            <a:solidFill>
              <a:schemeClr val="tx1"/>
            </a:solidFill>
            <a:latin typeface="Verdana" panose="020B0604030504040204" pitchFamily="34" charset="0"/>
            <a:ea typeface="Verdana" panose="020B0604030504040204" pitchFamily="34" charset="0"/>
          </a:endParaRPr>
        </a:p>
      </dsp:txBody>
      <dsp:txXfrm>
        <a:off x="43371" y="216969"/>
        <a:ext cx="7979426" cy="801726"/>
      </dsp:txXfrm>
    </dsp:sp>
    <dsp:sp modelId="{CF9E98E6-B76B-4D57-8493-F13EE98CC7F8}">
      <dsp:nvSpPr>
        <dsp:cNvPr id="0" name=""/>
        <dsp:cNvSpPr/>
      </dsp:nvSpPr>
      <dsp:spPr>
        <a:xfrm>
          <a:off x="0" y="909181"/>
          <a:ext cx="8066168"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101"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ca-ES" sz="2300" kern="1200" dirty="0"/>
        </a:p>
      </dsp:txBody>
      <dsp:txXfrm>
        <a:off x="0" y="909181"/>
        <a:ext cx="8066168" cy="496800"/>
      </dsp:txXfrm>
    </dsp:sp>
    <dsp:sp modelId="{2235F7DE-91EA-4079-88DB-9C0154BD9F9D}">
      <dsp:nvSpPr>
        <dsp:cNvPr id="0" name=""/>
        <dsp:cNvSpPr/>
      </dsp:nvSpPr>
      <dsp:spPr>
        <a:xfrm>
          <a:off x="0" y="1084137"/>
          <a:ext cx="8066168" cy="888468"/>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smtClean="0">
              <a:solidFill>
                <a:schemeClr val="tx1"/>
              </a:solidFill>
              <a:latin typeface="Verdana" panose="020B0604030504040204" pitchFamily="34" charset="0"/>
              <a:ea typeface="Verdana" panose="020B0604030504040204" pitchFamily="34" charset="0"/>
            </a:rPr>
            <a:t>E-YOUTH: Empowering Youth individuals with fewer opportunities towards citizenship</a:t>
          </a:r>
          <a:endParaRPr lang="ca-ES" sz="1600" b="1" kern="1200" dirty="0">
            <a:solidFill>
              <a:schemeClr val="tx1"/>
            </a:solidFill>
            <a:latin typeface="Verdana" panose="020B0604030504040204" pitchFamily="34" charset="0"/>
            <a:ea typeface="Verdana" panose="020B0604030504040204" pitchFamily="34" charset="0"/>
          </a:endParaRPr>
        </a:p>
      </dsp:txBody>
      <dsp:txXfrm>
        <a:off x="43371" y="1127508"/>
        <a:ext cx="7979426" cy="801726"/>
      </dsp:txXfrm>
    </dsp:sp>
    <dsp:sp modelId="{8BE0348B-A3CA-4F87-9F8F-BADF1419079E}">
      <dsp:nvSpPr>
        <dsp:cNvPr id="0" name=""/>
        <dsp:cNvSpPr/>
      </dsp:nvSpPr>
      <dsp:spPr>
        <a:xfrm>
          <a:off x="0" y="2013116"/>
          <a:ext cx="8066168" cy="888468"/>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ca-ES" sz="1600" b="1" kern="1200" dirty="0" smtClean="0">
              <a:solidFill>
                <a:schemeClr val="tx1"/>
              </a:solidFill>
              <a:latin typeface="Verdana" panose="020B0604030504040204" pitchFamily="34" charset="0"/>
              <a:ea typeface="Verdana" panose="020B0604030504040204" pitchFamily="34" charset="0"/>
            </a:rPr>
            <a:t>GREENSOCIAL: </a:t>
          </a:r>
          <a:r>
            <a:rPr lang="en-GB" sz="1600" b="1" kern="1200" noProof="0" dirty="0" smtClean="0">
              <a:solidFill>
                <a:schemeClr val="tx1"/>
              </a:solidFill>
              <a:latin typeface="Verdana" panose="020B0604030504040204" pitchFamily="34" charset="0"/>
              <a:ea typeface="Verdana" panose="020B0604030504040204" pitchFamily="34" charset="0"/>
            </a:rPr>
            <a:t>Empowering the green transformation of social</a:t>
          </a:r>
          <a:r>
            <a:rPr lang="ca-ES" sz="1600" b="1" kern="1200" dirty="0" smtClean="0">
              <a:solidFill>
                <a:schemeClr val="tx1"/>
              </a:solidFill>
              <a:latin typeface="Verdana" panose="020B0604030504040204" pitchFamily="34" charset="0"/>
              <a:ea typeface="Verdana" panose="020B0604030504040204" pitchFamily="34" charset="0"/>
            </a:rPr>
            <a:t> ser</a:t>
          </a:r>
          <a:r>
            <a:rPr lang="en-GB" sz="1600" b="1" kern="1200" dirty="0" smtClean="0">
              <a:solidFill>
                <a:schemeClr val="tx1"/>
              </a:solidFill>
              <a:latin typeface="Verdana" panose="020B0604030504040204" pitchFamily="34" charset="0"/>
              <a:ea typeface="Verdana" panose="020B0604030504040204" pitchFamily="34" charset="0"/>
            </a:rPr>
            <a:t>vices</a:t>
          </a:r>
          <a:endParaRPr lang="es-ES" sz="1600" b="1" kern="1200" dirty="0">
            <a:solidFill>
              <a:schemeClr val="tx1"/>
            </a:solidFill>
            <a:latin typeface="Verdana" panose="020B0604030504040204" pitchFamily="34" charset="0"/>
            <a:ea typeface="Verdana" panose="020B0604030504040204" pitchFamily="34" charset="0"/>
          </a:endParaRPr>
        </a:p>
      </dsp:txBody>
      <dsp:txXfrm>
        <a:off x="43371" y="2056487"/>
        <a:ext cx="7979426" cy="801726"/>
      </dsp:txXfrm>
    </dsp:sp>
    <dsp:sp modelId="{EDAE9BA7-6C52-41A2-9825-35DF0F0970BA}">
      <dsp:nvSpPr>
        <dsp:cNvPr id="0" name=""/>
        <dsp:cNvSpPr/>
      </dsp:nvSpPr>
      <dsp:spPr>
        <a:xfrm>
          <a:off x="0" y="2944033"/>
          <a:ext cx="8066168" cy="888468"/>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err="1" smtClean="0">
              <a:solidFill>
                <a:schemeClr val="tx1"/>
              </a:solidFill>
              <a:latin typeface="Verdana" panose="020B0604030504040204" pitchFamily="34" charset="0"/>
              <a:ea typeface="Verdana" panose="020B0604030504040204" pitchFamily="34" charset="0"/>
            </a:rPr>
            <a:t>FACToRS</a:t>
          </a:r>
          <a:r>
            <a:rPr lang="en-GB" sz="1600" b="1" kern="1200" dirty="0" smtClean="0">
              <a:solidFill>
                <a:schemeClr val="tx1"/>
              </a:solidFill>
              <a:latin typeface="Verdana" panose="020B0604030504040204" pitchFamily="34" charset="0"/>
              <a:ea typeface="Verdana" panose="020B0604030504040204" pitchFamily="34" charset="0"/>
            </a:rPr>
            <a:t>: From A Convention To Renewed Services (Develop ‘Benchmark’ indicators &amp; recommendations based on the UNCRPD)</a:t>
          </a:r>
          <a:endParaRPr lang="ca-ES" sz="1600" b="1" kern="1200" dirty="0">
            <a:solidFill>
              <a:schemeClr val="tx1"/>
            </a:solidFill>
            <a:latin typeface="Verdana" panose="020B0604030504040204" pitchFamily="34" charset="0"/>
            <a:ea typeface="Verdana" panose="020B0604030504040204" pitchFamily="34" charset="0"/>
          </a:endParaRPr>
        </a:p>
      </dsp:txBody>
      <dsp:txXfrm>
        <a:off x="43371" y="2987404"/>
        <a:ext cx="7979426" cy="801726"/>
      </dsp:txXfrm>
    </dsp:sp>
    <dsp:sp modelId="{E9DFB847-BA9D-473E-BB8E-5434FF701D09}">
      <dsp:nvSpPr>
        <dsp:cNvPr id="0" name=""/>
        <dsp:cNvSpPr/>
      </dsp:nvSpPr>
      <dsp:spPr>
        <a:xfrm>
          <a:off x="0" y="3859721"/>
          <a:ext cx="8066168" cy="888468"/>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ca-ES" sz="1600" b="1" kern="1200" dirty="0" smtClean="0">
              <a:solidFill>
                <a:schemeClr val="tx1"/>
              </a:solidFill>
              <a:latin typeface="Verdana" panose="020B0604030504040204" pitchFamily="34" charset="0"/>
              <a:ea typeface="Verdana" panose="020B0604030504040204" pitchFamily="34" charset="0"/>
            </a:rPr>
            <a:t>COM-IN: </a:t>
          </a:r>
          <a:r>
            <a:rPr lang="en-GB" sz="1600" b="1" kern="1200" noProof="0" dirty="0" smtClean="0">
              <a:solidFill>
                <a:schemeClr val="tx1"/>
              </a:solidFill>
              <a:latin typeface="Verdana" panose="020B0604030504040204" pitchFamily="34" charset="0"/>
              <a:ea typeface="Verdana" panose="020B0604030504040204" pitchFamily="34" charset="0"/>
            </a:rPr>
            <a:t>Promoting communicative development in children and youth persons with intellectual &amp; developmental disabilities</a:t>
          </a:r>
          <a:r>
            <a:rPr lang="ca-ES" sz="1600" b="1" kern="1200" dirty="0" smtClean="0">
              <a:solidFill>
                <a:schemeClr val="tx1"/>
              </a:solidFill>
              <a:latin typeface="Verdana" panose="020B0604030504040204" pitchFamily="34" charset="0"/>
              <a:ea typeface="Verdana" panose="020B0604030504040204" pitchFamily="34" charset="0"/>
            </a:rPr>
            <a:t> to </a:t>
          </a:r>
          <a:r>
            <a:rPr lang="en-GB" sz="1600" b="1" kern="1200" dirty="0" smtClean="0">
              <a:solidFill>
                <a:schemeClr val="tx1"/>
              </a:solidFill>
              <a:latin typeface="Verdana" panose="020B0604030504040204" pitchFamily="34" charset="0"/>
              <a:ea typeface="Verdana" panose="020B0604030504040204" pitchFamily="34" charset="0"/>
            </a:rPr>
            <a:t>support their inclusion</a:t>
          </a:r>
          <a:endParaRPr lang="ca-ES" sz="1600" kern="1200" dirty="0">
            <a:solidFill>
              <a:schemeClr val="tx1"/>
            </a:solidFill>
            <a:latin typeface="Verdana" panose="020B0604030504040204" pitchFamily="34" charset="0"/>
            <a:ea typeface="Verdana" panose="020B0604030504040204" pitchFamily="34" charset="0"/>
          </a:endParaRPr>
        </a:p>
      </dsp:txBody>
      <dsp:txXfrm>
        <a:off x="43371" y="3903092"/>
        <a:ext cx="7979426" cy="80172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972487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5494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0294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336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654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002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9: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577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728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512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4660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523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557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259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6621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3746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4.png"/><Relationship Id="rId5" Type="http://schemas.openxmlformats.org/officeDocument/2006/relationships/diagramQuickStyle" Target="../diagrams/quickStyle1.xml"/><Relationship Id="rId10" Type="http://schemas.openxmlformats.org/officeDocument/2006/relationships/image" Target="../media/image2.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Google Shape;91;p1"/>
          <p:cNvSpPr txBox="1"/>
          <p:nvPr/>
        </p:nvSpPr>
        <p:spPr>
          <a:xfrm>
            <a:off x="5077258" y="4836506"/>
            <a:ext cx="3821116" cy="1297780"/>
          </a:xfrm>
          <a:prstGeom prst="rect">
            <a:avLst/>
          </a:prstGeom>
          <a:noFill/>
          <a:ln>
            <a:noFill/>
          </a:ln>
          <a:effectLst>
            <a:outerShdw blurRad="63500" dist="25400" dir="2700000" algn="tl" rotWithShape="0">
              <a:srgbClr val="000000">
                <a:alpha val="29803"/>
              </a:srgbClr>
            </a:outerShdw>
          </a:effectLst>
        </p:spPr>
        <p:txBody>
          <a:bodyPr spcFirstLastPara="1" wrap="square" lIns="91425" tIns="45700" rIns="91425" bIns="45700" anchor="ctr" anchorCtr="0">
            <a:normAutofit/>
          </a:bodyPr>
          <a:lstStyle/>
          <a:p>
            <a:pPr lvl="0" algn="r">
              <a:lnSpc>
                <a:spcPct val="150000"/>
              </a:lnSpc>
            </a:pPr>
            <a:r>
              <a:rPr lang="ca-ES" sz="1600" b="1" dirty="0" smtClean="0">
                <a:solidFill>
                  <a:schemeClr val="dk1"/>
                </a:solidFill>
                <a:latin typeface="Verdana" panose="020B0604030504040204" pitchFamily="34" charset="0"/>
                <a:ea typeface="Verdana" panose="020B0604030504040204" pitchFamily="34" charset="0"/>
                <a:cs typeface="Arial Unicode MS" panose="020B0604020202020204" pitchFamily="34" charset="-128"/>
                <a:sym typeface="Helvetica Neue"/>
              </a:rPr>
              <a:t>Josep Maria Solé i Chavero </a:t>
            </a:r>
          </a:p>
          <a:p>
            <a:pPr lvl="0" algn="r">
              <a:lnSpc>
                <a:spcPct val="150000"/>
              </a:lnSpc>
            </a:pPr>
            <a:r>
              <a:rPr lang="en-GB" sz="1600" b="1" dirty="0" smtClean="0">
                <a:solidFill>
                  <a:schemeClr val="dk1"/>
                </a:solidFill>
                <a:latin typeface="Verdana" panose="020B0604030504040204" pitchFamily="34" charset="0"/>
                <a:ea typeface="Verdana" panose="020B0604030504040204" pitchFamily="34" charset="0"/>
                <a:cs typeface="Arial Unicode MS" panose="020B0604020202020204" pitchFamily="34" charset="-128"/>
                <a:sym typeface="Helvetica Neue"/>
              </a:rPr>
              <a:t>Lawyer &amp; CEO</a:t>
            </a:r>
          </a:p>
          <a:p>
            <a:pPr marL="0" marR="0" lvl="0" indent="0" algn="r" rtl="0">
              <a:lnSpc>
                <a:spcPct val="150000"/>
              </a:lnSpc>
              <a:spcBef>
                <a:spcPts val="600"/>
              </a:spcBef>
              <a:spcAft>
                <a:spcPts val="0"/>
              </a:spcAft>
              <a:buNone/>
            </a:pPr>
            <a:r>
              <a:rPr lang="en-GB" sz="1600" b="1" dirty="0" smtClean="0">
                <a:solidFill>
                  <a:schemeClr val="dk1"/>
                </a:solidFill>
                <a:latin typeface="Verdana" panose="020B0604030504040204" pitchFamily="34" charset="0"/>
                <a:ea typeface="Verdana" panose="020B0604030504040204" pitchFamily="34" charset="0"/>
                <a:cs typeface="Arial Unicode MS" panose="020B0604020202020204" pitchFamily="34" charset="-128"/>
                <a:sym typeface="Helvetica Neue"/>
              </a:rPr>
              <a:t>09-09-2021</a:t>
            </a:r>
            <a:endParaRPr sz="1600" b="1" i="0" u="none" strike="noStrike" cap="none" dirty="0">
              <a:solidFill>
                <a:schemeClr val="dk1"/>
              </a:solidFill>
              <a:latin typeface="Verdana" panose="020B0604030504040204" pitchFamily="34" charset="0"/>
              <a:ea typeface="Verdana" panose="020B0604030504040204" pitchFamily="34" charset="0"/>
              <a:cs typeface="Arial Unicode MS" panose="020B0604020202020204" pitchFamily="34" charset="-128"/>
              <a:sym typeface="Helvetica Neue"/>
            </a:endParaRPr>
          </a:p>
        </p:txBody>
      </p:sp>
    </p:spTree>
    <p:extLst>
      <p:ext uri="{BB962C8B-B14F-4D97-AF65-F5344CB8AC3E}">
        <p14:creationId xmlns:p14="http://schemas.microsoft.com/office/powerpoint/2010/main" val="1676681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34" name="Google Shape;134;p4"/>
          <p:cNvSpPr txBox="1"/>
          <p:nvPr/>
        </p:nvSpPr>
        <p:spPr>
          <a:xfrm>
            <a:off x="2889799" y="225284"/>
            <a:ext cx="6925200" cy="492402"/>
          </a:xfrm>
          <a:prstGeom prst="rect">
            <a:avLst/>
          </a:prstGeom>
          <a:noFill/>
          <a:ln>
            <a:noFill/>
          </a:ln>
          <a:effectLst>
            <a:outerShdw blurRad="63500" dist="254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600" b="1" i="0" u="none" strike="noStrike" cap="none" dirty="0" smtClean="0">
                <a:solidFill>
                  <a:srgbClr val="000000"/>
                </a:solidFill>
                <a:latin typeface="Verdana" panose="020B0604030504040204" pitchFamily="34" charset="0"/>
                <a:ea typeface="Verdana" panose="020B0604030504040204" pitchFamily="34" charset="0"/>
                <a:cs typeface="Arial Unicode MS" panose="020B0604020202020204" pitchFamily="34" charset="-128"/>
                <a:sym typeface="Helvetica Neue"/>
              </a:rPr>
              <a:t>Ordinary / Structural Financing</a:t>
            </a:r>
            <a:endParaRPr lang="en-GB" sz="2600" b="1" i="0" u="none" strike="noStrike" cap="none" dirty="0">
              <a:solidFill>
                <a:srgbClr val="000000"/>
              </a:solidFill>
              <a:latin typeface="Verdana" panose="020B0604030504040204" pitchFamily="34" charset="0"/>
              <a:ea typeface="Verdana" panose="020B0604030504040204" pitchFamily="34" charset="0"/>
              <a:cs typeface="Arial Unicode MS" panose="020B0604020202020204" pitchFamily="34" charset="-128"/>
              <a:sym typeface="Helvetica Neue"/>
            </a:endParaRPr>
          </a:p>
        </p:txBody>
      </p:sp>
      <p:grpSp>
        <p:nvGrpSpPr>
          <p:cNvPr id="14" name="Google Shape;98;p2" descr="Decoration" title="Decoration"/>
          <p:cNvGrpSpPr/>
          <p:nvPr/>
        </p:nvGrpSpPr>
        <p:grpSpPr>
          <a:xfrm flipH="1">
            <a:off x="10741136" y="-454724"/>
            <a:ext cx="2323655" cy="2323656"/>
            <a:chOff x="-872270" y="-454724"/>
            <a:chExt cx="2323655" cy="2323656"/>
          </a:xfrm>
        </p:grpSpPr>
        <p:sp>
          <p:nvSpPr>
            <p:cNvPr id="15" name="Google Shape;99;p2" descr="Decoration" title="Decoration"/>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 name="Google Shape;100;p2" descr="Decoration" title="Decoration"/>
            <p:cNvSpPr/>
            <p:nvPr/>
          </p:nvSpPr>
          <p:spPr>
            <a:xfrm rot="2700000">
              <a:off x="301285" y="1282788"/>
              <a:ext cx="485578" cy="48557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0" name="Google Shape;191;p8" descr="Decoration" title="Decoration"/>
          <p:cNvSpPr/>
          <p:nvPr/>
        </p:nvSpPr>
        <p:spPr>
          <a:xfrm>
            <a:off x="1343436" y="5721108"/>
            <a:ext cx="2261965" cy="1136891"/>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 name="Google Shape;190;p8" descr="Decoration" title="Decoration"/>
          <p:cNvSpPr/>
          <p:nvPr/>
        </p:nvSpPr>
        <p:spPr>
          <a:xfrm rot="2700000">
            <a:off x="2737196" y="6033666"/>
            <a:ext cx="645368" cy="64536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8" name="Google Shape;97;p2" descr="Social inclusion and supported decision-making" title="Social inclusion and supported decision-making"/>
          <p:cNvPicPr>
            <a:picLocks noChangeAspect="1"/>
          </p:cNvPicPr>
          <p:nvPr/>
        </p:nvPicPr>
        <p:blipFill rotWithShape="1">
          <a:blip r:embed="rId3">
            <a:alphaModFix/>
          </a:blip>
          <a:srcRect/>
          <a:stretch/>
        </p:blipFill>
        <p:spPr>
          <a:xfrm rot="-5400000">
            <a:off x="-521700" y="3538492"/>
            <a:ext cx="3720465" cy="588645"/>
          </a:xfrm>
          <a:prstGeom prst="rect">
            <a:avLst/>
          </a:prstGeom>
          <a:noFill/>
          <a:ln>
            <a:noFill/>
          </a:ln>
        </p:spPr>
      </p:pic>
      <p:pic>
        <p:nvPicPr>
          <p:cNvPr id="19" name="Imagen 18"/>
          <p:cNvPicPr>
            <a:picLocks noChangeAspect="1"/>
          </p:cNvPicPr>
          <p:nvPr/>
        </p:nvPicPr>
        <p:blipFill>
          <a:blip r:embed="rId4"/>
          <a:stretch>
            <a:fillRect/>
          </a:stretch>
        </p:blipFill>
        <p:spPr>
          <a:xfrm rot="-5400000">
            <a:off x="-1335276" y="3261438"/>
            <a:ext cx="3897830" cy="1143059"/>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6929" y="4690318"/>
            <a:ext cx="807911" cy="733538"/>
          </a:xfrm>
          <a:prstGeom prst="rect">
            <a:avLst/>
          </a:prstGeom>
        </p:spPr>
      </p:pic>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6916" y="3907827"/>
            <a:ext cx="1868234" cy="538747"/>
          </a:xfrm>
          <a:prstGeom prst="rect">
            <a:avLst/>
          </a:prstGeom>
        </p:spPr>
      </p:pic>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0360" y="4536888"/>
            <a:ext cx="1001805" cy="886968"/>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63804" y="4607813"/>
            <a:ext cx="1035842" cy="898548"/>
          </a:xfrm>
          <a:prstGeom prst="rect">
            <a:avLst/>
          </a:prstGeom>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7824" y="1020856"/>
            <a:ext cx="1254155" cy="1200787"/>
          </a:xfrm>
          <a:prstGeom prst="rect">
            <a:avLst/>
          </a:prstGeom>
        </p:spPr>
      </p:pic>
      <p:sp>
        <p:nvSpPr>
          <p:cNvPr id="9" name="Flecha abajo 8"/>
          <p:cNvSpPr/>
          <p:nvPr/>
        </p:nvSpPr>
        <p:spPr>
          <a:xfrm>
            <a:off x="5868966" y="2662463"/>
            <a:ext cx="164592" cy="1152000"/>
          </a:xfrm>
          <a:prstGeom prst="downArrow">
            <a:avLst/>
          </a:prstGeom>
          <a:solidFill>
            <a:schemeClr val="accent4">
              <a:lumMod val="60000"/>
              <a:lumOff val="40000"/>
            </a:schemeClr>
          </a:solidFill>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ca-ES"/>
          </a:p>
        </p:txBody>
      </p:sp>
      <p:sp>
        <p:nvSpPr>
          <p:cNvPr id="21" name="Flecha abajo 20"/>
          <p:cNvSpPr/>
          <p:nvPr/>
        </p:nvSpPr>
        <p:spPr>
          <a:xfrm rot="1920000">
            <a:off x="4650066" y="2318697"/>
            <a:ext cx="273375" cy="2643238"/>
          </a:xfrm>
          <a:prstGeom prst="downArrow">
            <a:avLst/>
          </a:prstGeom>
          <a:solidFill>
            <a:schemeClr val="accent4">
              <a:lumMod val="60000"/>
              <a:lumOff val="40000"/>
            </a:schemeClr>
          </a:solidFill>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ca-ES"/>
          </a:p>
        </p:txBody>
      </p:sp>
      <p:sp>
        <p:nvSpPr>
          <p:cNvPr id="22" name="Flecha abajo 21"/>
          <p:cNvSpPr/>
          <p:nvPr/>
        </p:nvSpPr>
        <p:spPr>
          <a:xfrm rot="2520000">
            <a:off x="3793414" y="1961664"/>
            <a:ext cx="164592" cy="2736000"/>
          </a:xfrm>
          <a:prstGeom prst="downArrow">
            <a:avLst/>
          </a:prstGeom>
          <a:solidFill>
            <a:schemeClr val="accent4">
              <a:lumMod val="60000"/>
              <a:lumOff val="40000"/>
            </a:schemeClr>
          </a:solidFill>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ca-ES"/>
          </a:p>
        </p:txBody>
      </p:sp>
      <p:sp>
        <p:nvSpPr>
          <p:cNvPr id="23" name="Flecha abajo 22"/>
          <p:cNvSpPr/>
          <p:nvPr/>
        </p:nvSpPr>
        <p:spPr>
          <a:xfrm rot="-1920000">
            <a:off x="7542116" y="2209934"/>
            <a:ext cx="164592" cy="2304000"/>
          </a:xfrm>
          <a:prstGeom prst="downArrow">
            <a:avLst/>
          </a:prstGeom>
          <a:solidFill>
            <a:schemeClr val="accent4">
              <a:lumMod val="60000"/>
              <a:lumOff val="40000"/>
            </a:schemeClr>
          </a:solidFill>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ca-ES"/>
          </a:p>
        </p:txBody>
      </p:sp>
      <p:sp>
        <p:nvSpPr>
          <p:cNvPr id="24" name="Flecha abajo 23"/>
          <p:cNvSpPr/>
          <p:nvPr/>
        </p:nvSpPr>
        <p:spPr>
          <a:xfrm rot="-2520000">
            <a:off x="8222372" y="1890668"/>
            <a:ext cx="164592" cy="2736000"/>
          </a:xfrm>
          <a:prstGeom prst="downArrow">
            <a:avLst/>
          </a:prstGeom>
          <a:solidFill>
            <a:schemeClr val="accent4">
              <a:lumMod val="60000"/>
              <a:lumOff val="40000"/>
            </a:schemeClr>
          </a:solidFill>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ca-ES"/>
          </a:p>
        </p:txBody>
      </p:sp>
      <p:sp>
        <p:nvSpPr>
          <p:cNvPr id="25" name="Flecha abajo 24"/>
          <p:cNvSpPr/>
          <p:nvPr/>
        </p:nvSpPr>
        <p:spPr>
          <a:xfrm rot="3000000">
            <a:off x="4619393" y="4220987"/>
            <a:ext cx="251723" cy="120628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ca-ES"/>
          </a:p>
        </p:txBody>
      </p:sp>
      <p:cxnSp>
        <p:nvCxnSpPr>
          <p:cNvPr id="13" name="Conector recto de flecha 12"/>
          <p:cNvCxnSpPr/>
          <p:nvPr/>
        </p:nvCxnSpPr>
        <p:spPr>
          <a:xfrm flipV="1">
            <a:off x="5900581" y="4887394"/>
            <a:ext cx="1687667" cy="575118"/>
          </a:xfrm>
          <a:prstGeom prst="straightConnector1">
            <a:avLst/>
          </a:prstGeom>
          <a:ln w="76200">
            <a:solidFill>
              <a:schemeClr val="accent6">
                <a:lumMod val="60000"/>
                <a:lumOff val="40000"/>
                <a:alpha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a:off x="2712649" y="4865956"/>
            <a:ext cx="684950" cy="366769"/>
          </a:xfrm>
          <a:prstGeom prst="straightConnector1">
            <a:avLst/>
          </a:prstGeom>
          <a:ln w="76200">
            <a:solidFill>
              <a:schemeClr val="accent6">
                <a:lumMod val="60000"/>
                <a:lumOff val="40000"/>
                <a:alpha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flipV="1">
            <a:off x="6296718" y="5105460"/>
            <a:ext cx="3074974" cy="1013986"/>
          </a:xfrm>
          <a:prstGeom prst="straightConnector1">
            <a:avLst/>
          </a:prstGeom>
          <a:ln w="76200">
            <a:solidFill>
              <a:schemeClr val="accent6">
                <a:lumMod val="60000"/>
                <a:lumOff val="40000"/>
                <a:alpha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10"/>
          <a:stretch>
            <a:fillRect/>
          </a:stretch>
        </p:blipFill>
        <p:spPr>
          <a:xfrm>
            <a:off x="2766952" y="5301564"/>
            <a:ext cx="3041517" cy="1487596"/>
          </a:xfrm>
          <a:prstGeom prst="rect">
            <a:avLst/>
          </a:prstGeom>
        </p:spPr>
      </p:pic>
      <p:sp>
        <p:nvSpPr>
          <p:cNvPr id="31" name="Flecha abajo 30"/>
          <p:cNvSpPr/>
          <p:nvPr/>
        </p:nvSpPr>
        <p:spPr>
          <a:xfrm rot="4152931">
            <a:off x="3983482" y="4110369"/>
            <a:ext cx="251723" cy="120628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ca-ES"/>
          </a:p>
        </p:txBody>
      </p:sp>
      <p:pic>
        <p:nvPicPr>
          <p:cNvPr id="30" name="Imagen 29"/>
          <p:cNvPicPr>
            <a:picLocks noChangeAspect="1"/>
          </p:cNvPicPr>
          <p:nvPr/>
        </p:nvPicPr>
        <p:blipFill>
          <a:blip r:embed="rId11"/>
          <a:stretch>
            <a:fillRect/>
          </a:stretch>
        </p:blipFill>
        <p:spPr>
          <a:xfrm rot="16790094">
            <a:off x="5813190" y="4587302"/>
            <a:ext cx="701208" cy="619970"/>
          </a:xfrm>
          <a:prstGeom prst="rect">
            <a:avLst/>
          </a:prstGeom>
        </p:spPr>
      </p:pic>
      <p:pic>
        <p:nvPicPr>
          <p:cNvPr id="128" name="Imagen 127"/>
          <p:cNvPicPr>
            <a:picLocks noChangeAspect="1"/>
          </p:cNvPicPr>
          <p:nvPr/>
        </p:nvPicPr>
        <p:blipFill>
          <a:blip r:embed="rId11"/>
          <a:stretch>
            <a:fillRect/>
          </a:stretch>
        </p:blipFill>
        <p:spPr>
          <a:xfrm rot="16606577">
            <a:off x="6457040" y="4446598"/>
            <a:ext cx="999831" cy="883997"/>
          </a:xfrm>
          <a:prstGeom prst="rect">
            <a:avLst/>
          </a:prstGeom>
        </p:spPr>
      </p:pic>
    </p:spTree>
    <p:extLst>
      <p:ext uri="{BB962C8B-B14F-4D97-AF65-F5344CB8AC3E}">
        <p14:creationId xmlns:p14="http://schemas.microsoft.com/office/powerpoint/2010/main" val="474533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94" name="Google Shape;194;p8"/>
          <p:cNvSpPr txBox="1">
            <a:spLocks noGrp="1"/>
          </p:cNvSpPr>
          <p:nvPr>
            <p:ph type="body" idx="1"/>
          </p:nvPr>
        </p:nvSpPr>
        <p:spPr>
          <a:xfrm>
            <a:off x="1602744" y="1626909"/>
            <a:ext cx="10155705" cy="4682707"/>
          </a:xfrm>
          <a:prstGeom prst="rect">
            <a:avLst/>
          </a:prstGeom>
          <a:noFill/>
          <a:ln>
            <a:noFill/>
          </a:ln>
        </p:spPr>
        <p:txBody>
          <a:bodyPr spcFirstLastPara="1" wrap="square" lIns="91425" tIns="45700" rIns="91425" bIns="45700" anchor="t" anchorCtr="0">
            <a:noAutofit/>
          </a:bodyPr>
          <a:lstStyle/>
          <a:p>
            <a:pPr marL="127000" lvl="0" indent="0" algn="just">
              <a:lnSpc>
                <a:spcPct val="150000"/>
              </a:lnSpc>
              <a:buSzPts val="1600"/>
              <a:buNone/>
            </a:pPr>
            <a:r>
              <a:rPr lang="en-US" sz="1400" dirty="0" smtClean="0">
                <a:latin typeface="Verdana" panose="020B0604030504040204" pitchFamily="34" charset="0"/>
                <a:ea typeface="Verdana" panose="020B0604030504040204" pitchFamily="34" charset="0"/>
                <a:cs typeface="Arial Unicode MS" panose="020B0604020202020204" pitchFamily="34" charset="-128"/>
                <a:sym typeface="Helvetica Neue"/>
              </a:rPr>
              <a:t>Usually, ordinary financing only covers basic aspects of service delivery. There’s a </a:t>
            </a:r>
            <a:r>
              <a:rPr lang="en-US" sz="14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system gap between service delivery and the implementation of Human Rights</a:t>
            </a:r>
            <a:r>
              <a:rPr lang="en-US" sz="1400" dirty="0" smtClean="0">
                <a:latin typeface="Verdana" panose="020B0604030504040204" pitchFamily="34" charset="0"/>
                <a:ea typeface="Verdana" panose="020B0604030504040204" pitchFamily="34" charset="0"/>
                <a:cs typeface="Arial Unicode MS" panose="020B0604020202020204" pitchFamily="34" charset="-128"/>
                <a:sym typeface="Helvetica Neue"/>
              </a:rPr>
              <a:t>. The following elements are essential to ensure organisations and NGOs:</a:t>
            </a:r>
          </a:p>
          <a:p>
            <a:pPr lvl="0" indent="-330200" algn="just">
              <a:lnSpc>
                <a:spcPct val="150000"/>
              </a:lnSpc>
              <a:buSzPts val="1600"/>
              <a:buFont typeface="Noto Sans Symbols"/>
              <a:buChar char="▪"/>
            </a:pPr>
            <a:r>
              <a:rPr lang="en-US" sz="14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Align with EU priorities </a:t>
            </a:r>
            <a:r>
              <a:rPr lang="en-US" sz="1400" dirty="0" smtClean="0">
                <a:latin typeface="Verdana" panose="020B0604030504040204" pitchFamily="34" charset="0"/>
                <a:ea typeface="Verdana" panose="020B0604030504040204" pitchFamily="34" charset="0"/>
                <a:cs typeface="Arial Unicode MS" panose="020B0604020202020204" pitchFamily="34" charset="-128"/>
                <a:sym typeface="Helvetica Neue"/>
              </a:rPr>
              <a:t>(e.g. EU Disability Strategy 2021-2027, EU Youth Strategy 2019-2027, etc.)</a:t>
            </a:r>
          </a:p>
          <a:p>
            <a:pPr lvl="0" indent="-330200" algn="just">
              <a:lnSpc>
                <a:spcPct val="150000"/>
              </a:lnSpc>
              <a:buSzPts val="1600"/>
              <a:buFont typeface="Noto Sans Symbols"/>
              <a:buChar char="▪"/>
            </a:pPr>
            <a:r>
              <a:rPr lang="en-US" sz="14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Develop a strategy to advance in the implementation of Human Rights</a:t>
            </a:r>
          </a:p>
          <a:p>
            <a:pPr lvl="0" indent="-330200" algn="just">
              <a:lnSpc>
                <a:spcPct val="150000"/>
              </a:lnSpc>
              <a:buSzPts val="1600"/>
              <a:buFont typeface="Noto Sans Symbols"/>
              <a:buChar char="▪"/>
            </a:pPr>
            <a:r>
              <a:rPr lang="en-US" sz="14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Foster social innovation. </a:t>
            </a:r>
            <a:r>
              <a:rPr lang="en-US" sz="1400" dirty="0" smtClean="0">
                <a:latin typeface="Verdana" panose="020B0604030504040204" pitchFamily="34" charset="0"/>
                <a:ea typeface="Verdana" panose="020B0604030504040204" pitchFamily="34" charset="0"/>
                <a:cs typeface="Arial Unicode MS" panose="020B0604020202020204" pitchFamily="34" charset="-128"/>
                <a:sym typeface="Helvetica Neue"/>
              </a:rPr>
              <a:t>Creation of new models, methodologies, processes (supported decision-making, community-based services)</a:t>
            </a:r>
          </a:p>
          <a:p>
            <a:pPr lvl="0" indent="-330200" algn="just">
              <a:lnSpc>
                <a:spcPct val="150000"/>
              </a:lnSpc>
              <a:buSzPts val="1600"/>
              <a:buFont typeface="Noto Sans Symbols"/>
              <a:buChar char="▪"/>
            </a:pPr>
            <a:r>
              <a:rPr lang="en-US" sz="14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Improve Quality Standards</a:t>
            </a:r>
          </a:p>
          <a:p>
            <a:pPr lvl="0" indent="-330200" algn="just">
              <a:lnSpc>
                <a:spcPct val="150000"/>
              </a:lnSpc>
              <a:buSzPts val="1600"/>
              <a:buFont typeface="Noto Sans Symbols"/>
              <a:buChar char="▪"/>
            </a:pPr>
            <a:r>
              <a:rPr lang="en-US" sz="1400" b="1" dirty="0" smtClean="0">
                <a:solidFill>
                  <a:schemeClr val="dk1"/>
                </a:solidFill>
                <a:latin typeface="Verdana" panose="020B0604030504040204" pitchFamily="34" charset="0"/>
                <a:ea typeface="Verdana" panose="020B0604030504040204" pitchFamily="34" charset="0"/>
                <a:cs typeface="Arial Unicode MS" panose="020B0604020202020204" pitchFamily="34" charset="-128"/>
                <a:sym typeface="Helvetica Neue"/>
              </a:rPr>
              <a:t>Enhance capacity building and training of professionals </a:t>
            </a:r>
            <a:r>
              <a:rPr lang="en-US" sz="1400" dirty="0" smtClean="0">
                <a:solidFill>
                  <a:schemeClr val="dk1"/>
                </a:solidFill>
                <a:latin typeface="Verdana" panose="020B0604030504040204" pitchFamily="34" charset="0"/>
                <a:ea typeface="Verdana" panose="020B0604030504040204" pitchFamily="34" charset="0"/>
                <a:cs typeface="Arial Unicode MS" panose="020B0604020202020204" pitchFamily="34" charset="-128"/>
                <a:sym typeface="Helvetica Neue"/>
              </a:rPr>
              <a:t>within the organisation</a:t>
            </a:r>
          </a:p>
          <a:p>
            <a:pPr lvl="0" indent="-330200" algn="just">
              <a:lnSpc>
                <a:spcPct val="150000"/>
              </a:lnSpc>
              <a:buSzPts val="1600"/>
              <a:buFont typeface="Noto Sans Symbols"/>
              <a:buChar char="▪"/>
            </a:pPr>
            <a:r>
              <a:rPr lang="en-US" sz="14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Build alliances </a:t>
            </a:r>
            <a:r>
              <a:rPr lang="en-US" sz="1400" dirty="0" smtClean="0">
                <a:latin typeface="Verdana" panose="020B0604030504040204" pitchFamily="34" charset="0"/>
                <a:ea typeface="Verdana" panose="020B0604030504040204" pitchFamily="34" charset="0"/>
                <a:cs typeface="Arial Unicode MS" panose="020B0604020202020204" pitchFamily="34" charset="-128"/>
                <a:sym typeface="Helvetica Neue"/>
              </a:rPr>
              <a:t>with other NGOs and with Public Authorities</a:t>
            </a:r>
            <a:endParaRPr lang="es-ES" sz="1400" dirty="0" smtClean="0">
              <a:solidFill>
                <a:schemeClr val="dk1"/>
              </a:solidFill>
              <a:latin typeface="Verdana" panose="020B0604030504040204" pitchFamily="34" charset="0"/>
              <a:ea typeface="Verdana" panose="020B0604030504040204" pitchFamily="34" charset="0"/>
              <a:cs typeface="Arial Unicode MS" panose="020B0604020202020204" pitchFamily="34" charset="-128"/>
              <a:sym typeface="Helvetica Neue"/>
            </a:endParaRPr>
          </a:p>
        </p:txBody>
      </p:sp>
      <p:grpSp>
        <p:nvGrpSpPr>
          <p:cNvPr id="187" name="Google Shape;187;p8" descr="Decoration" title="Decoration"/>
          <p:cNvGrpSpPr/>
          <p:nvPr/>
        </p:nvGrpSpPr>
        <p:grpSpPr>
          <a:xfrm flipH="1">
            <a:off x="10741136" y="-454724"/>
            <a:ext cx="2323655" cy="2323656"/>
            <a:chOff x="-872270" y="-454724"/>
            <a:chExt cx="2323655" cy="2323656"/>
          </a:xfrm>
        </p:grpSpPr>
        <p:sp>
          <p:nvSpPr>
            <p:cNvPr id="188" name="Google Shape;188;p8"/>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9" name="Google Shape;189;p8"/>
            <p:cNvSpPr/>
            <p:nvPr/>
          </p:nvSpPr>
          <p:spPr>
            <a:xfrm rot="2700000">
              <a:off x="301285" y="1282788"/>
              <a:ext cx="485578" cy="48557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2" name="Google Shape;193;p8"/>
          <p:cNvSpPr txBox="1"/>
          <p:nvPr/>
        </p:nvSpPr>
        <p:spPr>
          <a:xfrm>
            <a:off x="1247709" y="234765"/>
            <a:ext cx="9464575" cy="492402"/>
          </a:xfrm>
          <a:prstGeom prst="rect">
            <a:avLst/>
          </a:prstGeom>
          <a:noFill/>
          <a:ln>
            <a:noFill/>
          </a:ln>
          <a:effectLst>
            <a:outerShdw blurRad="63500" dist="25400" dir="2700000" algn="tl" rotWithShape="0">
              <a:srgbClr val="000000">
                <a:alpha val="40000"/>
              </a:srgbClr>
            </a:outerShdw>
          </a:effectLst>
        </p:spPr>
        <p:txBody>
          <a:bodyPr spcFirstLastPara="1" wrap="square" lIns="91425" tIns="45700" rIns="91425" bIns="45700" anchor="t" anchorCtr="0">
            <a:spAutoFit/>
          </a:bodyPr>
          <a:lstStyle/>
          <a:p>
            <a:pPr lvl="0" algn="ctr"/>
            <a:r>
              <a:rPr lang="en-GB" sz="26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Why External Financing?</a:t>
            </a:r>
            <a:endParaRPr lang="en-GB" sz="2600" b="1" i="0" u="none" strike="noStrike" cap="none" dirty="0">
              <a:solidFill>
                <a:srgbClr val="000000"/>
              </a:solidFill>
              <a:latin typeface="Verdana" panose="020B0604030504040204" pitchFamily="34" charset="0"/>
              <a:ea typeface="Verdana" panose="020B0604030504040204" pitchFamily="34" charset="0"/>
              <a:sym typeface="Arial"/>
            </a:endParaRPr>
          </a:p>
        </p:txBody>
      </p:sp>
      <p:sp>
        <p:nvSpPr>
          <p:cNvPr id="10" name="Google Shape;191;p8" descr="Decoration" title="Decoration"/>
          <p:cNvSpPr/>
          <p:nvPr/>
        </p:nvSpPr>
        <p:spPr>
          <a:xfrm>
            <a:off x="1343436" y="5721108"/>
            <a:ext cx="2261965" cy="1136891"/>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 name="Google Shape;190;p8" descr="Decoration" title="Decoration"/>
          <p:cNvSpPr/>
          <p:nvPr/>
        </p:nvSpPr>
        <p:spPr>
          <a:xfrm rot="2700000">
            <a:off x="2737196" y="6033666"/>
            <a:ext cx="645368" cy="64536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4" name="Google Shape;97;p2" descr="Social inclusion and supported decision-making" title="Social inclusion and supported decision-making"/>
          <p:cNvPicPr>
            <a:picLocks noChangeAspect="1"/>
          </p:cNvPicPr>
          <p:nvPr/>
        </p:nvPicPr>
        <p:blipFill rotWithShape="1">
          <a:blip r:embed="rId3">
            <a:alphaModFix/>
          </a:blip>
          <a:srcRect/>
          <a:stretch/>
        </p:blipFill>
        <p:spPr>
          <a:xfrm rot="-5400000">
            <a:off x="-521700" y="3538492"/>
            <a:ext cx="3720465" cy="588645"/>
          </a:xfrm>
          <a:prstGeom prst="rect">
            <a:avLst/>
          </a:prstGeom>
          <a:noFill/>
          <a:ln>
            <a:noFill/>
          </a:ln>
        </p:spPr>
      </p:pic>
      <p:pic>
        <p:nvPicPr>
          <p:cNvPr id="15" name="Imagen 14"/>
          <p:cNvPicPr>
            <a:picLocks noChangeAspect="1"/>
          </p:cNvPicPr>
          <p:nvPr/>
        </p:nvPicPr>
        <p:blipFill>
          <a:blip r:embed="rId4"/>
          <a:stretch>
            <a:fillRect/>
          </a:stretch>
        </p:blipFill>
        <p:spPr>
          <a:xfrm rot="-5400000">
            <a:off x="-1335276" y="3261438"/>
            <a:ext cx="3897830" cy="1143059"/>
          </a:xfrm>
          <a:prstGeom prst="rect">
            <a:avLst/>
          </a:prstGeom>
        </p:spPr>
      </p:pic>
    </p:spTree>
    <p:extLst>
      <p:ext uri="{BB962C8B-B14F-4D97-AF65-F5344CB8AC3E}">
        <p14:creationId xmlns:p14="http://schemas.microsoft.com/office/powerpoint/2010/main" val="248512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2" name="Google Shape;232;p21"/>
          <p:cNvGrpSpPr/>
          <p:nvPr/>
        </p:nvGrpSpPr>
        <p:grpSpPr>
          <a:xfrm flipH="1">
            <a:off x="10741136" y="-454724"/>
            <a:ext cx="2323655" cy="2323656"/>
            <a:chOff x="-872270" y="-454724"/>
            <a:chExt cx="2323655" cy="2323656"/>
          </a:xfrm>
        </p:grpSpPr>
        <p:sp>
          <p:nvSpPr>
            <p:cNvPr id="233" name="Google Shape;233;p21"/>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4" name="Google Shape;234;p21"/>
            <p:cNvSpPr/>
            <p:nvPr/>
          </p:nvSpPr>
          <p:spPr>
            <a:xfrm rot="2700000">
              <a:off x="301285" y="128278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239" name="Google Shape;239;p21"/>
          <p:cNvSpPr txBox="1"/>
          <p:nvPr/>
        </p:nvSpPr>
        <p:spPr>
          <a:xfrm>
            <a:off x="8607626" y="2266005"/>
            <a:ext cx="3384177"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ca-ES" sz="1400" b="0" i="0" u="none" strike="noStrike" cap="none">
                <a:solidFill>
                  <a:srgbClr val="000000"/>
                </a:solidFill>
                <a:latin typeface="Helvetica Neue" panose="020B0604020202020204" charset="0"/>
                <a:sym typeface="Arial"/>
              </a:rPr>
              <a:t/>
            </a:r>
            <a:br>
              <a:rPr lang="ca-ES" sz="1400" b="0" i="0" u="none" strike="noStrike" cap="none">
                <a:solidFill>
                  <a:srgbClr val="000000"/>
                </a:solidFill>
                <a:latin typeface="Helvetica Neue" panose="020B0604020202020204" charset="0"/>
                <a:sym typeface="Arial"/>
              </a:rPr>
            </a:br>
            <a:endParaRPr sz="1400" b="0" i="0" u="none" strike="noStrike" cap="none">
              <a:solidFill>
                <a:srgbClr val="000000"/>
              </a:solidFill>
              <a:latin typeface="Helvetica Neue" panose="020B0604020202020204" charset="0"/>
              <a:sym typeface="Arial"/>
            </a:endParaRPr>
          </a:p>
        </p:txBody>
      </p:sp>
      <p:sp>
        <p:nvSpPr>
          <p:cNvPr id="61" name="CuadroTexto 60"/>
          <p:cNvSpPr txBox="1"/>
          <p:nvPr/>
        </p:nvSpPr>
        <p:spPr>
          <a:xfrm>
            <a:off x="1511930" y="225284"/>
            <a:ext cx="9229206" cy="492443"/>
          </a:xfrm>
          <a:prstGeom prst="rect">
            <a:avLst/>
          </a:prstGeom>
          <a:noFill/>
          <a:effectLst>
            <a:outerShdw blurRad="63500" dist="25400" dir="2700000" algn="tl" rotWithShape="0">
              <a:prstClr val="black">
                <a:alpha val="40000"/>
              </a:prstClr>
            </a:outerShdw>
          </a:effectLst>
        </p:spPr>
        <p:txBody>
          <a:bodyPr wrap="square" rtlCol="0">
            <a:spAutoFit/>
          </a:bodyPr>
          <a:lstStyle/>
          <a:p>
            <a:pPr algn="ctr"/>
            <a:r>
              <a:rPr lang="en-US" sz="2600" b="1" dirty="0" smtClean="0">
                <a:latin typeface="Verdana" panose="020B0604030504040204" pitchFamily="34" charset="0"/>
                <a:ea typeface="Verdana" panose="020B0604030504040204" pitchFamily="34" charset="0"/>
                <a:cs typeface="Arial Unicode MS" panose="020B0604020202020204" pitchFamily="34" charset="-128"/>
              </a:rPr>
              <a:t>Some Sources</a:t>
            </a:r>
            <a:endParaRPr lang="en-GB" sz="2600" b="1" dirty="0">
              <a:latin typeface="Verdana" panose="020B0604030504040204" pitchFamily="34" charset="0"/>
              <a:ea typeface="Verdana" panose="020B0604030504040204" pitchFamily="34" charset="0"/>
              <a:cs typeface="Arial Unicode MS" panose="020B0604020202020204" pitchFamily="34" charset="-128"/>
            </a:endParaRPr>
          </a:p>
        </p:txBody>
      </p:sp>
      <p:sp>
        <p:nvSpPr>
          <p:cNvPr id="14" name="Google Shape;191;p8" descr="Decoration" title="Decoration"/>
          <p:cNvSpPr/>
          <p:nvPr/>
        </p:nvSpPr>
        <p:spPr>
          <a:xfrm>
            <a:off x="1343436" y="5721108"/>
            <a:ext cx="2261965" cy="1136891"/>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 name="Google Shape;190;p8" descr="Decoration" title="Decoration"/>
          <p:cNvSpPr/>
          <p:nvPr/>
        </p:nvSpPr>
        <p:spPr>
          <a:xfrm rot="2700000">
            <a:off x="2737196" y="6033666"/>
            <a:ext cx="645368" cy="64536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 name="Google Shape;97;p2" descr="Social inclusion and supported decision-making" title="Social inclusion and supported decision-making"/>
          <p:cNvPicPr>
            <a:picLocks noChangeAspect="1"/>
          </p:cNvPicPr>
          <p:nvPr/>
        </p:nvPicPr>
        <p:blipFill rotWithShape="1">
          <a:blip r:embed="rId3">
            <a:alphaModFix/>
          </a:blip>
          <a:srcRect/>
          <a:stretch/>
        </p:blipFill>
        <p:spPr>
          <a:xfrm rot="-5400000">
            <a:off x="-521700" y="3538492"/>
            <a:ext cx="3720465" cy="588645"/>
          </a:xfrm>
          <a:prstGeom prst="rect">
            <a:avLst/>
          </a:prstGeom>
          <a:noFill/>
          <a:ln>
            <a:noFill/>
          </a:ln>
        </p:spPr>
      </p:pic>
      <p:pic>
        <p:nvPicPr>
          <p:cNvPr id="17" name="Imagen 16"/>
          <p:cNvPicPr>
            <a:picLocks noChangeAspect="1"/>
          </p:cNvPicPr>
          <p:nvPr/>
        </p:nvPicPr>
        <p:blipFill>
          <a:blip r:embed="rId4"/>
          <a:stretch>
            <a:fillRect/>
          </a:stretch>
        </p:blipFill>
        <p:spPr>
          <a:xfrm rot="-5400000">
            <a:off x="-1335276" y="3261438"/>
            <a:ext cx="3897830" cy="1143059"/>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3107" y="4705716"/>
            <a:ext cx="3309062" cy="649906"/>
          </a:xfrm>
          <a:prstGeom prst="rect">
            <a:avLst/>
          </a:prstGeom>
        </p:spPr>
      </p:pic>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9962" y="1600798"/>
            <a:ext cx="4166123" cy="983688"/>
          </a:xfrm>
          <a:prstGeom prst="rect">
            <a:avLst/>
          </a:prstGeom>
        </p:spPr>
      </p:pic>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7075" y="2920940"/>
            <a:ext cx="3693316" cy="979816"/>
          </a:xfrm>
          <a:prstGeom prst="rect">
            <a:avLst/>
          </a:prstGeom>
        </p:spPr>
      </p:pic>
      <p:pic>
        <p:nvPicPr>
          <p:cNvPr id="7"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2075" y="4168144"/>
            <a:ext cx="5750959" cy="1181634"/>
          </a:xfrm>
          <a:prstGeom prst="rect">
            <a:avLst/>
          </a:prstGeom>
        </p:spPr>
      </p:pic>
      <p:pic>
        <p:nvPicPr>
          <p:cNvPr id="8" name="Imagen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2254" y="2702102"/>
            <a:ext cx="2751017" cy="1720914"/>
          </a:xfrm>
          <a:prstGeom prst="rect">
            <a:avLst/>
          </a:prstGeom>
        </p:spPr>
      </p:pic>
      <p:pic>
        <p:nvPicPr>
          <p:cNvPr id="9" name="Imagen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0878" y="1439875"/>
            <a:ext cx="4403027" cy="1253494"/>
          </a:xfrm>
          <a:prstGeom prst="rect">
            <a:avLst/>
          </a:prstGeom>
        </p:spPr>
      </p:pic>
    </p:spTree>
    <p:extLst>
      <p:ext uri="{BB962C8B-B14F-4D97-AF65-F5344CB8AC3E}">
        <p14:creationId xmlns:p14="http://schemas.microsoft.com/office/powerpoint/2010/main" val="14480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500"/>
                                        <p:tgtEl>
                                          <p:spTgt spid="2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9"/>
                                        </p:tgtEl>
                                        <p:attrNameLst>
                                          <p:attrName>style.visibility</p:attrName>
                                        </p:attrNameLst>
                                      </p:cBhvr>
                                      <p:to>
                                        <p:strVal val="visible"/>
                                      </p:to>
                                    </p:set>
                                    <p:animEffect transition="in" filter="fade">
                                      <p:cBhvr>
                                        <p:cTn id="11" dur="2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86" name="Google Shape;186;p8" descr="Decoration" title="Decoration"/>
          <p:cNvGrpSpPr/>
          <p:nvPr/>
        </p:nvGrpSpPr>
        <p:grpSpPr>
          <a:xfrm flipH="1">
            <a:off x="10741136" y="-454724"/>
            <a:ext cx="2323655" cy="2323656"/>
            <a:chOff x="-872270" y="-454724"/>
            <a:chExt cx="2323655" cy="2323656"/>
          </a:xfrm>
        </p:grpSpPr>
        <p:sp>
          <p:nvSpPr>
            <p:cNvPr id="187" name="Google Shape;187;p8"/>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8" name="Google Shape;188;p8" descr="Decoration" title="Decoration"/>
            <p:cNvSpPr/>
            <p:nvPr/>
          </p:nvSpPr>
          <p:spPr>
            <a:xfrm rot="2700000">
              <a:off x="301285" y="1282788"/>
              <a:ext cx="485578" cy="485578"/>
            </a:xfrm>
            <a:prstGeom prst="rect">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89" name="Google Shape;189;p8" descr="Decoration" title="Decoration"/>
          <p:cNvSpPr/>
          <p:nvPr/>
        </p:nvSpPr>
        <p:spPr>
          <a:xfrm rot="2700000">
            <a:off x="1382536" y="6033666"/>
            <a:ext cx="645368" cy="645368"/>
          </a:xfrm>
          <a:prstGeom prst="rect">
            <a:avLst/>
          </a:pr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0" name="Google Shape;190;p8" descr="Decoration" title="Decoration"/>
          <p:cNvSpPr/>
          <p:nvPr/>
        </p:nvSpPr>
        <p:spPr>
          <a:xfrm>
            <a:off x="-11224" y="5721108"/>
            <a:ext cx="2261965" cy="1136891"/>
          </a:xfrm>
          <a:prstGeom prst="triangle">
            <a:avLst>
              <a:gd name="adj" fmla="val 50000"/>
            </a:avLst>
          </a:pr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3" name="Google Shape;193;p8"/>
          <p:cNvSpPr txBox="1">
            <a:spLocks noGrp="1"/>
          </p:cNvSpPr>
          <p:nvPr>
            <p:ph type="title"/>
          </p:nvPr>
        </p:nvSpPr>
        <p:spPr>
          <a:xfrm>
            <a:off x="1333500" y="185246"/>
            <a:ext cx="9165163" cy="804103"/>
          </a:xfrm>
          <a:prstGeom prst="rect">
            <a:avLst/>
          </a:prstGeom>
          <a:noFill/>
          <a:ln>
            <a:noFill/>
          </a:ln>
        </p:spPr>
        <p:txBody>
          <a:bodyPr spcFirstLastPara="1" wrap="square" lIns="91425" tIns="45700" rIns="91425" bIns="45700" anchor="ctr" anchorCtr="0">
            <a:noAutofit/>
          </a:bodyPr>
          <a:lstStyle/>
          <a:p>
            <a:pPr algn="ctr">
              <a:lnSpc>
                <a:spcPct val="100000"/>
              </a:lnSpc>
              <a:buSzPts val="1400"/>
            </a:pPr>
            <a:r>
              <a:rPr lang="en-GB" sz="2600" b="1" dirty="0" smtClean="0">
                <a:solidFill>
                  <a:srgbClr val="000000"/>
                </a:solidFill>
                <a:latin typeface="Verdana" panose="020B0604030504040204" pitchFamily="34" charset="0"/>
                <a:ea typeface="Verdana" panose="020B0604030504040204" pitchFamily="34" charset="0"/>
                <a:cs typeface="Arial Unicode MS" panose="020B0604020202020204" pitchFamily="34" charset="-128"/>
                <a:sym typeface="Verdana"/>
              </a:rPr>
              <a:t>Examples of External Financing</a:t>
            </a:r>
            <a:endParaRPr sz="2600" b="1" dirty="0">
              <a:solidFill>
                <a:srgbClr val="000000"/>
              </a:solidFill>
              <a:latin typeface="Verdana" panose="020B0604030504040204" pitchFamily="34" charset="0"/>
              <a:ea typeface="Verdana" panose="020B0604030504040204" pitchFamily="34" charset="0"/>
              <a:cs typeface="Arial Unicode MS" panose="020B0604020202020204" pitchFamily="34" charset="-128"/>
              <a:sym typeface="Verdana"/>
            </a:endParaRPr>
          </a:p>
        </p:txBody>
      </p:sp>
      <p:pic>
        <p:nvPicPr>
          <p:cNvPr id="194" name="Google Shape;194;p8" descr="EASPD Logo" title="Logo"/>
          <p:cNvPicPr preferRelativeResize="0"/>
          <p:nvPr/>
        </p:nvPicPr>
        <p:blipFill rotWithShape="1">
          <a:blip r:embed="rId3">
            <a:alphaModFix/>
          </a:blip>
          <a:srcRect/>
          <a:stretch/>
        </p:blipFill>
        <p:spPr>
          <a:xfrm>
            <a:off x="907643" y="3300929"/>
            <a:ext cx="2082496" cy="2093130"/>
          </a:xfrm>
          <a:prstGeom prst="rect">
            <a:avLst/>
          </a:prstGeom>
          <a:noFill/>
          <a:ln>
            <a:noFill/>
          </a:ln>
        </p:spPr>
      </p:pic>
      <p:pic>
        <p:nvPicPr>
          <p:cNvPr id="195" name="Google Shape;195;p8" descr="Ad-choisir project logo" title="Logo"/>
          <p:cNvPicPr preferRelativeResize="0"/>
          <p:nvPr/>
        </p:nvPicPr>
        <p:blipFill rotWithShape="1">
          <a:blip r:embed="rId4">
            <a:alphaModFix/>
          </a:blip>
          <a:srcRect/>
          <a:stretch/>
        </p:blipFill>
        <p:spPr>
          <a:xfrm>
            <a:off x="611588" y="1351717"/>
            <a:ext cx="2838843" cy="1770315"/>
          </a:xfrm>
          <a:prstGeom prst="rect">
            <a:avLst/>
          </a:prstGeom>
          <a:noFill/>
          <a:ln>
            <a:noFill/>
          </a:ln>
        </p:spPr>
      </p:pic>
      <p:pic>
        <p:nvPicPr>
          <p:cNvPr id="196" name="Google Shape;196;p8" descr="Tophouse project logo" title="Logo"/>
          <p:cNvPicPr preferRelativeResize="0"/>
          <p:nvPr/>
        </p:nvPicPr>
        <p:blipFill rotWithShape="1">
          <a:blip r:embed="rId5">
            <a:alphaModFix/>
          </a:blip>
          <a:srcRect/>
          <a:stretch/>
        </p:blipFill>
        <p:spPr>
          <a:xfrm>
            <a:off x="5199832" y="1525577"/>
            <a:ext cx="1224362" cy="1289012"/>
          </a:xfrm>
          <a:prstGeom prst="rect">
            <a:avLst/>
          </a:prstGeom>
          <a:noFill/>
          <a:ln>
            <a:noFill/>
          </a:ln>
        </p:spPr>
      </p:pic>
      <p:pic>
        <p:nvPicPr>
          <p:cNvPr id="197" name="Google Shape;197;p8" descr="UNIC project logo" title="Logo"/>
          <p:cNvPicPr preferRelativeResize="0"/>
          <p:nvPr/>
        </p:nvPicPr>
        <p:blipFill rotWithShape="1">
          <a:blip r:embed="rId6">
            <a:alphaModFix/>
          </a:blip>
          <a:srcRect/>
          <a:stretch/>
        </p:blipFill>
        <p:spPr>
          <a:xfrm>
            <a:off x="7941351" y="3803124"/>
            <a:ext cx="2992680" cy="1226076"/>
          </a:xfrm>
          <a:prstGeom prst="rect">
            <a:avLst/>
          </a:prstGeom>
          <a:noFill/>
          <a:ln>
            <a:noFill/>
          </a:ln>
        </p:spPr>
      </p:pic>
      <p:pic>
        <p:nvPicPr>
          <p:cNvPr id="199" name="Google Shape;199;p8" descr="I-DECIDE Project Logo" title="Logo"/>
          <p:cNvPicPr preferRelativeResize="0"/>
          <p:nvPr/>
        </p:nvPicPr>
        <p:blipFill rotWithShape="1">
          <a:blip r:embed="rId7">
            <a:alphaModFix/>
          </a:blip>
          <a:srcRect/>
          <a:stretch/>
        </p:blipFill>
        <p:spPr>
          <a:xfrm>
            <a:off x="7675300" y="1868931"/>
            <a:ext cx="3417094" cy="1119984"/>
          </a:xfrm>
          <a:prstGeom prst="rect">
            <a:avLst/>
          </a:prstGeom>
          <a:noFill/>
          <a:ln>
            <a:noFill/>
          </a:ln>
        </p:spPr>
      </p:pic>
      <p:pic>
        <p:nvPicPr>
          <p:cNvPr id="2" name="Imagen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7996" y="5555469"/>
            <a:ext cx="3966972" cy="1001863"/>
          </a:xfrm>
          <a:prstGeom prst="rect">
            <a:avLst/>
          </a:prstGeom>
        </p:spPr>
      </p:pic>
      <p:pic>
        <p:nvPicPr>
          <p:cNvPr id="3" name="Imagen 2"/>
          <p:cNvPicPr>
            <a:picLocks noChangeAspect="1"/>
          </p:cNvPicPr>
          <p:nvPr/>
        </p:nvPicPr>
        <p:blipFill>
          <a:blip r:embed="rId9"/>
          <a:stretch>
            <a:fillRect/>
          </a:stretch>
        </p:blipFill>
        <p:spPr>
          <a:xfrm>
            <a:off x="4753861" y="3347485"/>
            <a:ext cx="2022623" cy="1938784"/>
          </a:xfrm>
          <a:prstGeom prst="rect">
            <a:avLst/>
          </a:prstGeom>
        </p:spPr>
      </p:pic>
    </p:spTree>
    <p:extLst>
      <p:ext uri="{BB962C8B-B14F-4D97-AF65-F5344CB8AC3E}">
        <p14:creationId xmlns:p14="http://schemas.microsoft.com/office/powerpoint/2010/main" val="3515450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2" name="Google Shape;232;p21"/>
          <p:cNvGrpSpPr/>
          <p:nvPr/>
        </p:nvGrpSpPr>
        <p:grpSpPr>
          <a:xfrm flipH="1">
            <a:off x="10741136" y="-454724"/>
            <a:ext cx="2323655" cy="2323656"/>
            <a:chOff x="-872270" y="-454724"/>
            <a:chExt cx="2323655" cy="2323656"/>
          </a:xfrm>
        </p:grpSpPr>
        <p:sp>
          <p:nvSpPr>
            <p:cNvPr id="233" name="Google Shape;233;p21"/>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4" name="Google Shape;234;p21"/>
            <p:cNvSpPr/>
            <p:nvPr/>
          </p:nvSpPr>
          <p:spPr>
            <a:xfrm rot="2700000">
              <a:off x="301285" y="128278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235" name="Google Shape;235;p21"/>
          <p:cNvSpPr/>
          <p:nvPr/>
        </p:nvSpPr>
        <p:spPr>
          <a:xfrm rot="2700000">
            <a:off x="2737196" y="6033666"/>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6" name="Google Shape;236;p21"/>
          <p:cNvSpPr/>
          <p:nvPr/>
        </p:nvSpPr>
        <p:spPr>
          <a:xfrm>
            <a:off x="1343436" y="5721108"/>
            <a:ext cx="2261965" cy="1136891"/>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9" name="Google Shape;239;p21"/>
          <p:cNvSpPr txBox="1"/>
          <p:nvPr/>
        </p:nvSpPr>
        <p:spPr>
          <a:xfrm>
            <a:off x="8607626" y="2266005"/>
            <a:ext cx="3384177"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ca-ES" sz="1400" b="0" i="0" u="none" strike="noStrike" cap="none">
                <a:solidFill>
                  <a:srgbClr val="000000"/>
                </a:solidFill>
                <a:latin typeface="Arial"/>
                <a:ea typeface="Arial"/>
                <a:cs typeface="Arial"/>
                <a:sym typeface="Arial"/>
              </a:rPr>
              <a:t/>
            </a:r>
            <a:br>
              <a:rPr lang="ca-E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4" name="CuadroTexto 13"/>
          <p:cNvSpPr txBox="1"/>
          <p:nvPr/>
        </p:nvSpPr>
        <p:spPr>
          <a:xfrm>
            <a:off x="1783533" y="225284"/>
            <a:ext cx="8637006" cy="492443"/>
          </a:xfrm>
          <a:prstGeom prst="rect">
            <a:avLst/>
          </a:prstGeom>
          <a:noFill/>
          <a:effectLst>
            <a:outerShdw blurRad="63500" dist="25400" dir="2700000" algn="tl" rotWithShape="0">
              <a:prstClr val="black">
                <a:alpha val="40000"/>
              </a:prstClr>
            </a:outerShdw>
          </a:effectLst>
        </p:spPr>
        <p:txBody>
          <a:bodyPr wrap="square" rtlCol="0">
            <a:spAutoFit/>
          </a:bodyPr>
          <a:lstStyle/>
          <a:p>
            <a:pPr algn="ctr"/>
            <a:r>
              <a:rPr lang="en-US" sz="2600" b="1" dirty="0" smtClean="0">
                <a:latin typeface="Verdana" panose="020B0604030504040204" pitchFamily="34" charset="0"/>
                <a:ea typeface="Verdana" panose="020B0604030504040204" pitchFamily="34" charset="0"/>
                <a:cs typeface="Arial Unicode MS" panose="020B0604020202020204" pitchFamily="34" charset="-128"/>
              </a:rPr>
              <a:t>Lessons</a:t>
            </a:r>
            <a:endParaRPr lang="en-US" sz="2600" b="1" dirty="0">
              <a:latin typeface="Verdana" panose="020B0604030504040204" pitchFamily="34" charset="0"/>
              <a:ea typeface="Verdana" panose="020B0604030504040204" pitchFamily="34" charset="0"/>
              <a:cs typeface="Arial Unicode MS" panose="020B0604020202020204" pitchFamily="34" charset="-128"/>
            </a:endParaRPr>
          </a:p>
        </p:txBody>
      </p:sp>
      <p:sp>
        <p:nvSpPr>
          <p:cNvPr id="3" name="CuadroTexto 2"/>
          <p:cNvSpPr txBox="1"/>
          <p:nvPr/>
        </p:nvSpPr>
        <p:spPr>
          <a:xfrm>
            <a:off x="1713757" y="1800293"/>
            <a:ext cx="7001024" cy="3877985"/>
          </a:xfrm>
          <a:prstGeom prst="rect">
            <a:avLst/>
          </a:prstGeom>
          <a:noFill/>
        </p:spPr>
        <p:txBody>
          <a:bodyPr wrap="square" rtlCol="0">
            <a:spAutoFit/>
          </a:bodyPr>
          <a:lstStyle/>
          <a:p>
            <a:pPr marL="285750" indent="-285750" algn="just">
              <a:lnSpc>
                <a:spcPct val="150000"/>
              </a:lnSpc>
              <a:spcBef>
                <a:spcPts val="600"/>
              </a:spcBef>
              <a:buFont typeface="Wingdings" panose="05000000000000000000" pitchFamily="2" charset="2"/>
              <a:buChar char="§"/>
            </a:pPr>
            <a:r>
              <a:rPr lang="en-US" dirty="0" smtClean="0">
                <a:latin typeface="Verdana" panose="020B0604030504040204" pitchFamily="34" charset="0"/>
                <a:ea typeface="Verdana" panose="020B0604030504040204" pitchFamily="34" charset="0"/>
              </a:rPr>
              <a:t>Applying for external funding can be </a:t>
            </a:r>
            <a:r>
              <a:rPr lang="en-US" b="1" dirty="0" smtClean="0">
                <a:latin typeface="Verdana" panose="020B0604030504040204" pitchFamily="34" charset="0"/>
                <a:ea typeface="Verdana" panose="020B0604030504040204" pitchFamily="34" charset="0"/>
              </a:rPr>
              <a:t>overwhelming at the beginning </a:t>
            </a:r>
            <a:r>
              <a:rPr lang="en-US" dirty="0" smtClean="0">
                <a:latin typeface="Verdana" panose="020B0604030504040204" pitchFamily="34" charset="0"/>
                <a:ea typeface="Verdana" panose="020B0604030504040204" pitchFamily="34" charset="0"/>
              </a:rPr>
              <a:t>(bureaucracy, multiple </a:t>
            </a:r>
            <a:r>
              <a:rPr lang="en-GB" dirty="0" smtClean="0">
                <a:latin typeface="Verdana" panose="020B0604030504040204" pitchFamily="34" charset="0"/>
                <a:ea typeface="Verdana" panose="020B0604030504040204" pitchFamily="34" charset="0"/>
              </a:rPr>
              <a:t>programmes</a:t>
            </a:r>
            <a:r>
              <a:rPr lang="en-US" dirty="0" smtClean="0">
                <a:latin typeface="Verdana" panose="020B0604030504040204" pitchFamily="34" charset="0"/>
                <a:ea typeface="Verdana" panose="020B0604030504040204" pitchFamily="34" charset="0"/>
              </a:rPr>
              <a:t>, lack of partners, specific jargon, conceptual frameworks)</a:t>
            </a:r>
          </a:p>
          <a:p>
            <a:pPr marL="285750" indent="-285750" algn="just">
              <a:lnSpc>
                <a:spcPct val="150000"/>
              </a:lnSpc>
              <a:spcBef>
                <a:spcPts val="600"/>
              </a:spcBef>
              <a:buFont typeface="Wingdings" panose="05000000000000000000" pitchFamily="2" charset="2"/>
              <a:buChar char="§"/>
            </a:pPr>
            <a:r>
              <a:rPr lang="en-US" b="1" dirty="0" smtClean="0">
                <a:latin typeface="Verdana" panose="020B0604030504040204" pitchFamily="34" charset="0"/>
                <a:ea typeface="Verdana" panose="020B0604030504040204" pitchFamily="34" charset="0"/>
              </a:rPr>
              <a:t>Collaborative processes enrich the organisation and its professionals</a:t>
            </a:r>
          </a:p>
          <a:p>
            <a:pPr marL="285750" indent="-285750" algn="just">
              <a:lnSpc>
                <a:spcPct val="150000"/>
              </a:lnSpc>
              <a:spcBef>
                <a:spcPts val="600"/>
              </a:spcBef>
              <a:buFont typeface="Wingdings" panose="05000000000000000000" pitchFamily="2" charset="2"/>
              <a:buChar char="§"/>
            </a:pPr>
            <a:r>
              <a:rPr lang="en-US" dirty="0" smtClean="0">
                <a:latin typeface="Verdana" panose="020B0604030504040204" pitchFamily="34" charset="0"/>
                <a:ea typeface="Verdana" panose="020B0604030504040204" pitchFamily="34" charset="0"/>
              </a:rPr>
              <a:t>Different partners &amp; approaches oblige the organisation to </a:t>
            </a:r>
            <a:r>
              <a:rPr lang="en-US" b="1" dirty="0" smtClean="0">
                <a:latin typeface="Verdana" panose="020B0604030504040204" pitchFamily="34" charset="0"/>
                <a:ea typeface="Verdana" panose="020B0604030504040204" pitchFamily="34" charset="0"/>
              </a:rPr>
              <a:t>think outside the box of ordinary service delivery but with a deep reflection of your own service.</a:t>
            </a:r>
          </a:p>
          <a:p>
            <a:pPr marL="285750" indent="-285750" algn="just">
              <a:lnSpc>
                <a:spcPct val="150000"/>
              </a:lnSpc>
              <a:spcBef>
                <a:spcPts val="600"/>
              </a:spcBef>
              <a:buFont typeface="Wingdings" panose="05000000000000000000" pitchFamily="2" charset="2"/>
              <a:buChar char="§"/>
            </a:pPr>
            <a:r>
              <a:rPr lang="en-US" b="1" dirty="0" smtClean="0">
                <a:latin typeface="Verdana" panose="020B0604030504040204" pitchFamily="34" charset="0"/>
                <a:ea typeface="Verdana" panose="020B0604030504040204" pitchFamily="34" charset="0"/>
              </a:rPr>
              <a:t>Time &amp; resources are essential to participate in EU funded projects. </a:t>
            </a:r>
            <a:r>
              <a:rPr lang="en-US" dirty="0" smtClean="0">
                <a:latin typeface="Verdana" panose="020B0604030504040204" pitchFamily="34" charset="0"/>
                <a:ea typeface="Verdana" panose="020B0604030504040204" pitchFamily="34" charset="0"/>
              </a:rPr>
              <a:t>It’s not about receiving free money.</a:t>
            </a:r>
          </a:p>
          <a:p>
            <a:pPr marL="285750" indent="-285750" algn="just">
              <a:lnSpc>
                <a:spcPct val="150000"/>
              </a:lnSpc>
              <a:buFont typeface="Wingdings" panose="05000000000000000000" pitchFamily="2" charset="2"/>
              <a:buChar char="§"/>
            </a:pPr>
            <a:endParaRPr lang="en-US" b="1" dirty="0" smtClean="0">
              <a:latin typeface="Verdana" panose="020B0604030504040204" pitchFamily="34" charset="0"/>
              <a:ea typeface="Verdana" panose="020B0604030504040204" pitchFamily="34" charset="0"/>
            </a:endParaRPr>
          </a:p>
        </p:txBody>
      </p:sp>
      <p:pic>
        <p:nvPicPr>
          <p:cNvPr id="23" name="Google Shape;97;p2" descr="Social inclusion and supported decision-making" title="Social inclusion and supported decision-making"/>
          <p:cNvPicPr>
            <a:picLocks noChangeAspect="1"/>
          </p:cNvPicPr>
          <p:nvPr/>
        </p:nvPicPr>
        <p:blipFill rotWithShape="1">
          <a:blip r:embed="rId3">
            <a:alphaModFix/>
          </a:blip>
          <a:srcRect/>
          <a:stretch/>
        </p:blipFill>
        <p:spPr>
          <a:xfrm rot="-5400000">
            <a:off x="-521700" y="3538492"/>
            <a:ext cx="3720465" cy="588645"/>
          </a:xfrm>
          <a:prstGeom prst="rect">
            <a:avLst/>
          </a:prstGeom>
          <a:noFill/>
          <a:ln>
            <a:noFill/>
          </a:ln>
        </p:spPr>
      </p:pic>
      <p:pic>
        <p:nvPicPr>
          <p:cNvPr id="24" name="Imagen 23"/>
          <p:cNvPicPr>
            <a:picLocks noChangeAspect="1"/>
          </p:cNvPicPr>
          <p:nvPr/>
        </p:nvPicPr>
        <p:blipFill>
          <a:blip r:embed="rId4"/>
          <a:stretch>
            <a:fillRect/>
          </a:stretch>
        </p:blipFill>
        <p:spPr>
          <a:xfrm rot="-5400000">
            <a:off x="-1335276" y="3261438"/>
            <a:ext cx="3897830" cy="1143059"/>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2366" y="3801979"/>
            <a:ext cx="4074695" cy="3056021"/>
          </a:xfrm>
          <a:prstGeom prst="rect">
            <a:avLst/>
          </a:prstGeom>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3268" y="1183439"/>
            <a:ext cx="3912890" cy="2934668"/>
          </a:xfrm>
          <a:prstGeom prst="rect">
            <a:avLst/>
          </a:prstGeom>
        </p:spPr>
      </p:pic>
    </p:spTree>
    <p:extLst>
      <p:ext uri="{BB962C8B-B14F-4D97-AF65-F5344CB8AC3E}">
        <p14:creationId xmlns:p14="http://schemas.microsoft.com/office/powerpoint/2010/main" val="406968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500"/>
                                        <p:tgtEl>
                                          <p:spTgt spid="2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9"/>
                                        </p:tgtEl>
                                        <p:attrNameLst>
                                          <p:attrName>style.visibility</p:attrName>
                                        </p:attrNameLst>
                                      </p:cBhvr>
                                      <p:to>
                                        <p:strVal val="visible"/>
                                      </p:to>
                                    </p:set>
                                    <p:animEffect transition="in" filter="fade">
                                      <p:cBhvr>
                                        <p:cTn id="11" dur="2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562" name="Google Shape;562;p19" descr="Decoration" title="Decoration"/>
          <p:cNvGrpSpPr/>
          <p:nvPr/>
        </p:nvGrpSpPr>
        <p:grpSpPr>
          <a:xfrm flipH="1">
            <a:off x="10741136" y="-454724"/>
            <a:ext cx="2323655" cy="2323656"/>
            <a:chOff x="-872270" y="-454724"/>
            <a:chExt cx="2323655" cy="2323656"/>
          </a:xfrm>
        </p:grpSpPr>
        <p:sp>
          <p:nvSpPr>
            <p:cNvPr id="563" name="Google Shape;563;p19"/>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4" name="Google Shape;564;p19"/>
            <p:cNvSpPr/>
            <p:nvPr/>
          </p:nvSpPr>
          <p:spPr>
            <a:xfrm rot="2700000">
              <a:off x="301285" y="1282788"/>
              <a:ext cx="485578" cy="48557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65" name="Google Shape;565;p19" descr="Decoration" title="Decoration"/>
          <p:cNvSpPr/>
          <p:nvPr/>
        </p:nvSpPr>
        <p:spPr>
          <a:xfrm>
            <a:off x="1343436" y="5721108"/>
            <a:ext cx="2261965" cy="1136891"/>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 name="Google Shape;534;p18" descr="Decoration" title="Decoration"/>
          <p:cNvSpPr/>
          <p:nvPr/>
        </p:nvSpPr>
        <p:spPr>
          <a:xfrm rot="2700000">
            <a:off x="2737196" y="6033666"/>
            <a:ext cx="645368" cy="64536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 name="Google Shape;193;p8"/>
          <p:cNvSpPr txBox="1">
            <a:spLocks noGrp="1"/>
          </p:cNvSpPr>
          <p:nvPr>
            <p:ph type="title"/>
          </p:nvPr>
        </p:nvSpPr>
        <p:spPr>
          <a:xfrm>
            <a:off x="1333500" y="185246"/>
            <a:ext cx="9165163" cy="804103"/>
          </a:xfrm>
          <a:prstGeom prst="rect">
            <a:avLst/>
          </a:prstGeom>
          <a:noFill/>
          <a:ln>
            <a:noFill/>
          </a:ln>
        </p:spPr>
        <p:txBody>
          <a:bodyPr spcFirstLastPara="1" wrap="square" lIns="91425" tIns="45700" rIns="91425" bIns="45700" anchor="ctr" anchorCtr="0">
            <a:noAutofit/>
          </a:bodyPr>
          <a:lstStyle/>
          <a:p>
            <a:pPr algn="ctr">
              <a:lnSpc>
                <a:spcPct val="100000"/>
              </a:lnSpc>
              <a:buSzPts val="1400"/>
            </a:pPr>
            <a:r>
              <a:rPr lang="en-GB" sz="2600" b="1" dirty="0" smtClean="0">
                <a:solidFill>
                  <a:srgbClr val="000000"/>
                </a:solidFill>
                <a:latin typeface="Verdana" panose="020B0604030504040204" pitchFamily="34" charset="0"/>
                <a:ea typeface="Verdana" panose="020B0604030504040204" pitchFamily="34" charset="0"/>
                <a:cs typeface="Arial Unicode MS" panose="020B0604020202020204" pitchFamily="34" charset="-128"/>
                <a:sym typeface="Verdana"/>
              </a:rPr>
              <a:t>A glimpse on Support-Girona future projects</a:t>
            </a:r>
            <a:endParaRPr sz="2600" b="1" dirty="0">
              <a:solidFill>
                <a:srgbClr val="000000"/>
              </a:solidFill>
              <a:latin typeface="Verdana" panose="020B0604030504040204" pitchFamily="34" charset="0"/>
              <a:ea typeface="Verdana" panose="020B0604030504040204" pitchFamily="34" charset="0"/>
              <a:cs typeface="Arial Unicode MS" panose="020B0604020202020204" pitchFamily="34" charset="-128"/>
              <a:sym typeface="Verdana"/>
            </a:endParaRPr>
          </a:p>
        </p:txBody>
      </p:sp>
      <p:graphicFrame>
        <p:nvGraphicFramePr>
          <p:cNvPr id="17" name="Diagrama 16"/>
          <p:cNvGraphicFramePr/>
          <p:nvPr>
            <p:extLst>
              <p:ext uri="{D42A27DB-BD31-4B8C-83A1-F6EECF244321}">
                <p14:modId xmlns:p14="http://schemas.microsoft.com/office/powerpoint/2010/main" val="497058274"/>
              </p:ext>
            </p:extLst>
          </p:nvPr>
        </p:nvGraphicFramePr>
        <p:xfrm>
          <a:off x="2087761" y="989349"/>
          <a:ext cx="8066168" cy="5239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oogle Shape;97;p2" descr="Social inclusion and supported decision-making" title="Social inclusion and supported decision-making"/>
          <p:cNvPicPr>
            <a:picLocks noChangeAspect="1"/>
          </p:cNvPicPr>
          <p:nvPr/>
        </p:nvPicPr>
        <p:blipFill rotWithShape="1">
          <a:blip r:embed="rId8">
            <a:alphaModFix/>
          </a:blip>
          <a:srcRect/>
          <a:stretch/>
        </p:blipFill>
        <p:spPr>
          <a:xfrm rot="-5400000">
            <a:off x="-521700" y="3538492"/>
            <a:ext cx="3720465" cy="588645"/>
          </a:xfrm>
          <a:prstGeom prst="rect">
            <a:avLst/>
          </a:prstGeom>
          <a:noFill/>
          <a:ln>
            <a:noFill/>
          </a:ln>
        </p:spPr>
      </p:pic>
      <p:pic>
        <p:nvPicPr>
          <p:cNvPr id="12" name="Imagen 11"/>
          <p:cNvPicPr>
            <a:picLocks noChangeAspect="1"/>
          </p:cNvPicPr>
          <p:nvPr/>
        </p:nvPicPr>
        <p:blipFill>
          <a:blip r:embed="rId9"/>
          <a:stretch>
            <a:fillRect/>
          </a:stretch>
        </p:blipFill>
        <p:spPr>
          <a:xfrm rot="-5400000">
            <a:off x="-1335276" y="3261438"/>
            <a:ext cx="3897830" cy="1143059"/>
          </a:xfrm>
          <a:prstGeom prst="rect">
            <a:avLst/>
          </a:prstGeom>
        </p:spPr>
      </p:pic>
    </p:spTree>
    <p:extLst>
      <p:ext uri="{BB962C8B-B14F-4D97-AF65-F5344CB8AC3E}">
        <p14:creationId xmlns:p14="http://schemas.microsoft.com/office/powerpoint/2010/main" val="1713046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Google Shape;636;p23" descr="Image result for thanks you message in different languages"/>
          <p:cNvPicPr preferRelativeResize="0"/>
          <p:nvPr/>
        </p:nvPicPr>
        <p:blipFill rotWithShape="1">
          <a:blip r:embed="rId3">
            <a:alphaModFix/>
          </a:blip>
          <a:srcRect/>
          <a:stretch/>
        </p:blipFill>
        <p:spPr>
          <a:xfrm>
            <a:off x="5847450" y="420623"/>
            <a:ext cx="4603377" cy="2605109"/>
          </a:xfrm>
          <a:prstGeom prst="rect">
            <a:avLst/>
          </a:prstGeom>
          <a:noFill/>
          <a:ln>
            <a:noFill/>
          </a:ln>
        </p:spPr>
      </p:pic>
      <p:sp>
        <p:nvSpPr>
          <p:cNvPr id="5" name="Google Shape;633;p23"/>
          <p:cNvSpPr txBox="1"/>
          <p:nvPr/>
        </p:nvSpPr>
        <p:spPr>
          <a:xfrm>
            <a:off x="6632681" y="3372654"/>
            <a:ext cx="407015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Verdana" panose="020B0604030504040204" pitchFamily="34" charset="0"/>
              <a:ea typeface="Verdana" panose="020B0604030504040204" pitchFamily="34" charset="0"/>
              <a:cs typeface="Helvetica Neue"/>
              <a:sym typeface="Helvetica Neue"/>
            </a:endParaRPr>
          </a:p>
          <a:p>
            <a:pPr marL="0" marR="0" lvl="0" indent="0" algn="l" rtl="0">
              <a:lnSpc>
                <a:spcPct val="100000"/>
              </a:lnSpc>
              <a:spcBef>
                <a:spcPts val="0"/>
              </a:spcBef>
              <a:spcAft>
                <a:spcPts val="0"/>
              </a:spcAft>
              <a:buNone/>
            </a:pPr>
            <a:r>
              <a:rPr lang="en-GB" sz="2000" b="1" i="0" u="none" strike="noStrike" cap="none" dirty="0">
                <a:solidFill>
                  <a:srgbClr val="000000"/>
                </a:solidFill>
                <a:latin typeface="Verdana" panose="020B0604030504040204" pitchFamily="34" charset="0"/>
                <a:ea typeface="Verdana" panose="020B0604030504040204" pitchFamily="34" charset="0"/>
                <a:cs typeface="Helvetica Neue"/>
                <a:sym typeface="Helvetica Neue"/>
              </a:rPr>
              <a:t>www.supportgirona.cat</a:t>
            </a:r>
            <a:endParaRPr dirty="0">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Verdana" panose="020B0604030504040204" pitchFamily="34" charset="0"/>
              <a:ea typeface="Verdana" panose="020B0604030504040204" pitchFamily="34" charset="0"/>
              <a:cs typeface="Helvetica Neue"/>
              <a:sym typeface="Helvetica Neue"/>
            </a:endParaRPr>
          </a:p>
        </p:txBody>
      </p:sp>
      <p:sp>
        <p:nvSpPr>
          <p:cNvPr id="6" name="Google Shape;635;p23"/>
          <p:cNvSpPr txBox="1"/>
          <p:nvPr/>
        </p:nvSpPr>
        <p:spPr>
          <a:xfrm>
            <a:off x="6632681" y="4299937"/>
            <a:ext cx="407014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dirty="0">
                <a:latin typeface="Verdana" panose="020B0604030504040204" pitchFamily="34" charset="0"/>
                <a:ea typeface="Verdana" panose="020B0604030504040204" pitchFamily="34" charset="0"/>
                <a:cs typeface="Helvetica Neue"/>
                <a:sym typeface="Helvetica Neue"/>
              </a:rPr>
              <a:t>jmsole</a:t>
            </a:r>
            <a:r>
              <a:rPr lang="en-GB" sz="2000" b="1" i="0" u="none" strike="noStrike" cap="none" dirty="0">
                <a:solidFill>
                  <a:srgbClr val="000000"/>
                </a:solidFill>
                <a:latin typeface="Verdana" panose="020B0604030504040204" pitchFamily="34" charset="0"/>
                <a:ea typeface="Verdana" panose="020B0604030504040204" pitchFamily="34" charset="0"/>
                <a:cs typeface="Helvetica Neue"/>
                <a:sym typeface="Helvetica Neue"/>
              </a:rPr>
              <a:t>@supportgirona.cat</a:t>
            </a:r>
            <a:endParaRPr dirty="0">
              <a:latin typeface="Verdana" panose="020B0604030504040204" pitchFamily="34" charset="0"/>
              <a:ea typeface="Verdana" panose="020B0604030504040204" pitchFamily="34" charset="0"/>
            </a:endParaRPr>
          </a:p>
        </p:txBody>
      </p:sp>
      <p:sp>
        <p:nvSpPr>
          <p:cNvPr id="7" name="Google Shape;634;p23"/>
          <p:cNvSpPr txBox="1"/>
          <p:nvPr/>
        </p:nvSpPr>
        <p:spPr>
          <a:xfrm>
            <a:off x="6612946" y="5028889"/>
            <a:ext cx="2924245"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dirty="0" smtClean="0">
                <a:solidFill>
                  <a:srgbClr val="000000"/>
                </a:solidFill>
                <a:latin typeface="Verdana" panose="020B0604030504040204" pitchFamily="34" charset="0"/>
                <a:ea typeface="Verdana" panose="020B0604030504040204" pitchFamily="34" charset="0"/>
                <a:cs typeface="Helvetica Neue"/>
                <a:sym typeface="Helvetica Neue"/>
              </a:rPr>
              <a:t>@supportgirona</a:t>
            </a:r>
            <a:endParaRPr sz="2000" b="1" i="0" u="none" strike="noStrike" cap="none" dirty="0">
              <a:solidFill>
                <a:srgbClr val="000000"/>
              </a:solidFill>
              <a:latin typeface="Verdana" panose="020B0604030504040204" pitchFamily="34" charset="0"/>
              <a:ea typeface="Verdana" panose="020B0604030504040204" pitchFamily="34" charset="0"/>
              <a:cs typeface="Helvetica Neue"/>
              <a:sym typeface="Helvetica Neue"/>
            </a:endParaRPr>
          </a:p>
        </p:txBody>
      </p:sp>
      <p:pic>
        <p:nvPicPr>
          <p:cNvPr id="8" name="Google Shape;630;p23"/>
          <p:cNvPicPr preferRelativeResize="0"/>
          <p:nvPr/>
        </p:nvPicPr>
        <p:blipFill rotWithShape="1">
          <a:blip r:embed="rId4">
            <a:alphaModFix/>
          </a:blip>
          <a:srcRect/>
          <a:stretch/>
        </p:blipFill>
        <p:spPr>
          <a:xfrm>
            <a:off x="5891461" y="3482349"/>
            <a:ext cx="493434" cy="493434"/>
          </a:xfrm>
          <a:prstGeom prst="rect">
            <a:avLst/>
          </a:prstGeom>
          <a:noFill/>
          <a:ln>
            <a:noFill/>
          </a:ln>
        </p:spPr>
      </p:pic>
      <p:pic>
        <p:nvPicPr>
          <p:cNvPr id="9" name="Google Shape;631;p23"/>
          <p:cNvPicPr preferRelativeResize="0"/>
          <p:nvPr/>
        </p:nvPicPr>
        <p:blipFill rotWithShape="1">
          <a:blip r:embed="rId5">
            <a:alphaModFix/>
          </a:blip>
          <a:srcRect/>
          <a:stretch/>
        </p:blipFill>
        <p:spPr>
          <a:xfrm>
            <a:off x="5923305" y="5031913"/>
            <a:ext cx="429746" cy="429746"/>
          </a:xfrm>
          <a:prstGeom prst="rect">
            <a:avLst/>
          </a:prstGeom>
          <a:noFill/>
          <a:ln>
            <a:noFill/>
          </a:ln>
        </p:spPr>
      </p:pic>
      <p:pic>
        <p:nvPicPr>
          <p:cNvPr id="10" name="Google Shape;632;p23"/>
          <p:cNvPicPr preferRelativeResize="0"/>
          <p:nvPr/>
        </p:nvPicPr>
        <p:blipFill rotWithShape="1">
          <a:blip r:embed="rId6">
            <a:alphaModFix/>
          </a:blip>
          <a:srcRect/>
          <a:stretch/>
        </p:blipFill>
        <p:spPr>
          <a:xfrm>
            <a:off x="5923305" y="4253086"/>
            <a:ext cx="429746" cy="391954"/>
          </a:xfrm>
          <a:prstGeom prst="rect">
            <a:avLst/>
          </a:prstGeom>
          <a:noFill/>
          <a:ln>
            <a:noFill/>
          </a:ln>
        </p:spPr>
      </p:pic>
    </p:spTree>
    <p:extLst>
      <p:ext uri="{BB962C8B-B14F-4D97-AF65-F5344CB8AC3E}">
        <p14:creationId xmlns:p14="http://schemas.microsoft.com/office/powerpoint/2010/main" val="2794998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04" name="Google Shape;104;p2"/>
          <p:cNvSpPr txBox="1"/>
          <p:nvPr/>
        </p:nvSpPr>
        <p:spPr>
          <a:xfrm>
            <a:off x="2889799" y="225284"/>
            <a:ext cx="6925200" cy="492402"/>
          </a:xfrm>
          <a:prstGeom prst="rect">
            <a:avLst/>
          </a:prstGeom>
          <a:noFill/>
          <a:ln>
            <a:noFill/>
          </a:ln>
          <a:effectLst>
            <a:outerShdw blurRad="63500" dist="25400" dir="2700000" algn="tl" rotWithShape="0">
              <a:srgbClr val="000000">
                <a:alpha val="40000"/>
              </a:srgbClr>
            </a:outerShdw>
          </a:effectLst>
        </p:spPr>
        <p:txBody>
          <a:bodyPr spcFirstLastPara="1" wrap="square" lIns="91425" tIns="45700" rIns="91425" bIns="45700" anchor="t" anchorCtr="0">
            <a:spAutoFit/>
          </a:bodyPr>
          <a:lstStyle/>
          <a:p>
            <a:pPr lvl="0" algn="ctr"/>
            <a:r>
              <a:rPr lang="en-GB" sz="2600" b="1" dirty="0">
                <a:latin typeface="Verdana" panose="020B0604030504040204" pitchFamily="34" charset="0"/>
                <a:ea typeface="Verdana" panose="020B0604030504040204" pitchFamily="34" charset="0"/>
                <a:cs typeface="Arial Unicode MS" panose="020B0604020202020204" pitchFamily="34" charset="-128"/>
                <a:sym typeface="Helvetica Neue"/>
              </a:rPr>
              <a:t>Where are we located?</a:t>
            </a:r>
            <a:endParaRPr sz="2600" b="1" dirty="0">
              <a:latin typeface="Verdana" panose="020B0604030504040204" pitchFamily="34" charset="0"/>
              <a:ea typeface="Verdana" panose="020B0604030504040204" pitchFamily="34" charset="0"/>
              <a:cs typeface="Arial Unicode MS" panose="020B0604020202020204" pitchFamily="34" charset="-128"/>
              <a:sym typeface="Helvetica Neue"/>
            </a:endParaRPr>
          </a:p>
        </p:txBody>
      </p:sp>
      <p:pic>
        <p:nvPicPr>
          <p:cNvPr id="97" name="Google Shape;97;p2" descr="Social inclusion and supported decision-making" title="Social inclusion and supported decision-making"/>
          <p:cNvPicPr>
            <a:picLocks noChangeAspect="1"/>
          </p:cNvPicPr>
          <p:nvPr/>
        </p:nvPicPr>
        <p:blipFill rotWithShape="1">
          <a:blip r:embed="rId3">
            <a:alphaModFix/>
          </a:blip>
          <a:srcRect/>
          <a:stretch/>
        </p:blipFill>
        <p:spPr>
          <a:xfrm rot="-5400000">
            <a:off x="-521700" y="3538492"/>
            <a:ext cx="3720465" cy="588645"/>
          </a:xfrm>
          <a:prstGeom prst="rect">
            <a:avLst/>
          </a:prstGeom>
          <a:noFill/>
          <a:ln>
            <a:noFill/>
          </a:ln>
        </p:spPr>
      </p:pic>
      <p:grpSp>
        <p:nvGrpSpPr>
          <p:cNvPr id="98" name="Google Shape;98;p2" descr="Decoration" title="Decoration"/>
          <p:cNvGrpSpPr/>
          <p:nvPr/>
        </p:nvGrpSpPr>
        <p:grpSpPr>
          <a:xfrm flipH="1">
            <a:off x="10741136" y="-454724"/>
            <a:ext cx="2323655" cy="2323656"/>
            <a:chOff x="-872270" y="-454724"/>
            <a:chExt cx="2323655" cy="2323656"/>
          </a:xfrm>
        </p:grpSpPr>
        <p:sp>
          <p:nvSpPr>
            <p:cNvPr id="99" name="Google Shape;99;p2" descr="Decoration" title="Decoration"/>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 name="Google Shape;100;p2" descr="Decoration" title="Decoration"/>
            <p:cNvSpPr/>
            <p:nvPr/>
          </p:nvSpPr>
          <p:spPr>
            <a:xfrm rot="2700000">
              <a:off x="301285" y="1282788"/>
              <a:ext cx="485578" cy="48557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 name="Título 2"/>
          <p:cNvSpPr>
            <a:spLocks noGrp="1"/>
          </p:cNvSpPr>
          <p:nvPr>
            <p:ph type="title"/>
          </p:nvPr>
        </p:nvSpPr>
        <p:spPr>
          <a:xfrm>
            <a:off x="922704" y="8248560"/>
            <a:ext cx="10515600" cy="1325563"/>
          </a:xfrm>
        </p:spPr>
        <p:txBody>
          <a:bodyPr/>
          <a:lstStyle/>
          <a:p>
            <a:r>
              <a:rPr lang="en-GB" noProof="0" dirty="0" smtClean="0"/>
              <a:t>Where we are</a:t>
            </a:r>
            <a:endParaRPr lang="en-GB" noProof="0" dirty="0"/>
          </a:p>
        </p:txBody>
      </p:sp>
      <p:pic>
        <p:nvPicPr>
          <p:cNvPr id="10" name="Google Shape;103;p5" descr="An European Map showing the location of Support-Girona in north-east Catalonia" title="Location Map of the orgnaisation"/>
          <p:cNvPicPr preferRelativeResize="0"/>
          <p:nvPr/>
        </p:nvPicPr>
        <p:blipFill rotWithShape="1">
          <a:blip r:embed="rId4">
            <a:alphaModFix/>
          </a:blip>
          <a:srcRect/>
          <a:stretch/>
        </p:blipFill>
        <p:spPr>
          <a:xfrm>
            <a:off x="1743899" y="1628309"/>
            <a:ext cx="2913574" cy="2504226"/>
          </a:xfrm>
          <a:prstGeom prst="rect">
            <a:avLst/>
          </a:prstGeom>
          <a:noFill/>
          <a:ln>
            <a:noFill/>
          </a:ln>
        </p:spPr>
      </p:pic>
      <p:sp>
        <p:nvSpPr>
          <p:cNvPr id="11" name="Google Shape;112;p5"/>
          <p:cNvSpPr txBox="1"/>
          <p:nvPr/>
        </p:nvSpPr>
        <p:spPr>
          <a:xfrm>
            <a:off x="1743899" y="4123716"/>
            <a:ext cx="9904548" cy="1815498"/>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600"/>
              <a:buFont typeface="Arial"/>
              <a:buNone/>
            </a:pPr>
            <a:r>
              <a:rPr lang="en-GB" b="1" i="0" u="none" strike="noStrike" cap="none" dirty="0" smtClean="0">
                <a:solidFill>
                  <a:srgbClr val="000000"/>
                </a:solidFill>
                <a:latin typeface="Verdana"/>
                <a:ea typeface="Verdana"/>
                <a:cs typeface="Verdana"/>
                <a:sym typeface="Verdana"/>
              </a:rPr>
              <a:t>Support-Girona </a:t>
            </a:r>
            <a:r>
              <a:rPr lang="en-GB" b="0" i="0" u="none" strike="noStrike" cap="none" dirty="0">
                <a:solidFill>
                  <a:srgbClr val="000000"/>
                </a:solidFill>
                <a:latin typeface="Verdana"/>
                <a:ea typeface="Verdana"/>
                <a:cs typeface="Verdana"/>
                <a:sym typeface="Verdana"/>
              </a:rPr>
              <a:t>is shifting  towards practices based on the recognition of Rights of the individual based on the UNCRPD. SUPPORT promotes the </a:t>
            </a:r>
            <a:r>
              <a:rPr lang="en-GB" b="1" i="0" u="none" strike="noStrike" cap="none" dirty="0">
                <a:solidFill>
                  <a:srgbClr val="000000"/>
                </a:solidFill>
                <a:latin typeface="Verdana"/>
                <a:ea typeface="Verdana"/>
                <a:cs typeface="Verdana"/>
                <a:sym typeface="Verdana"/>
              </a:rPr>
              <a:t>exercise of Rights </a:t>
            </a:r>
            <a:r>
              <a:rPr lang="en-GB" b="0" i="0" u="none" strike="noStrike" cap="none" dirty="0">
                <a:solidFill>
                  <a:srgbClr val="000000"/>
                </a:solidFill>
                <a:latin typeface="Verdana"/>
                <a:ea typeface="Verdana"/>
                <a:cs typeface="Verdana"/>
                <a:sym typeface="Verdana"/>
              </a:rPr>
              <a:t>by empowering individuals to achieve social inclusion, increasing their autonomy and </a:t>
            </a:r>
            <a:r>
              <a:rPr lang="en-GB" b="1" i="0" u="none" strike="noStrike" cap="none" dirty="0">
                <a:solidFill>
                  <a:srgbClr val="000000"/>
                </a:solidFill>
                <a:latin typeface="Verdana"/>
                <a:ea typeface="Verdana"/>
                <a:cs typeface="Verdana"/>
                <a:sym typeface="Verdana"/>
              </a:rPr>
              <a:t>respecting the will and preferences of the person.</a:t>
            </a:r>
            <a:r>
              <a:rPr lang="en-GB" b="0" i="0" u="none" strike="noStrike" cap="none" dirty="0">
                <a:solidFill>
                  <a:srgbClr val="000000"/>
                </a:solidFill>
                <a:latin typeface="Verdana"/>
                <a:ea typeface="Verdana"/>
                <a:cs typeface="Verdana"/>
                <a:sym typeface="Verdana"/>
              </a:rPr>
              <a:t> We support individuals in their decision-making process, enabling them to live in the community and respecting their Right to Legal Capacity among other Rights.</a:t>
            </a:r>
            <a:endParaRPr b="0" i="0" u="none" strike="noStrike" cap="none" dirty="0">
              <a:solidFill>
                <a:schemeClr val="dk1"/>
              </a:solidFill>
              <a:latin typeface="Verdana"/>
              <a:ea typeface="Verdana"/>
              <a:cs typeface="Verdana"/>
              <a:sym typeface="Verdana"/>
            </a:endParaRPr>
          </a:p>
        </p:txBody>
      </p:sp>
      <p:sp>
        <p:nvSpPr>
          <p:cNvPr id="12" name="Google Shape;113;p5"/>
          <p:cNvSpPr txBox="1"/>
          <p:nvPr/>
        </p:nvSpPr>
        <p:spPr>
          <a:xfrm>
            <a:off x="4712798" y="1482168"/>
            <a:ext cx="6655502" cy="2321183"/>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600"/>
              <a:buFont typeface="Arial"/>
              <a:buNone/>
            </a:pPr>
            <a:r>
              <a:rPr lang="en-GB" b="1" i="0" u="none" strike="noStrike" cap="none" dirty="0" smtClean="0">
                <a:solidFill>
                  <a:schemeClr val="dk1"/>
                </a:solidFill>
                <a:latin typeface="Verdana"/>
                <a:ea typeface="Verdana"/>
                <a:cs typeface="Verdana"/>
                <a:sym typeface="Verdana"/>
              </a:rPr>
              <a:t>Support-Girona</a:t>
            </a:r>
            <a:r>
              <a:rPr lang="en-GB" b="0" i="0" u="none" strike="noStrike" cap="none" dirty="0" smtClean="0">
                <a:solidFill>
                  <a:schemeClr val="dk1"/>
                </a:solidFill>
                <a:latin typeface="Verdana"/>
                <a:ea typeface="Verdana"/>
                <a:cs typeface="Verdana"/>
                <a:sym typeface="Verdana"/>
              </a:rPr>
              <a:t>, </a:t>
            </a:r>
            <a:r>
              <a:rPr lang="en-GB" b="0" i="0" u="none" strike="noStrike" cap="none" dirty="0">
                <a:solidFill>
                  <a:schemeClr val="dk1"/>
                </a:solidFill>
                <a:latin typeface="Verdana"/>
                <a:ea typeface="Verdana"/>
                <a:cs typeface="Verdana"/>
                <a:sym typeface="Verdana"/>
              </a:rPr>
              <a:t>before known as </a:t>
            </a:r>
            <a:r>
              <a:rPr lang="en-GB" b="1" i="0" u="none" strike="noStrike" cap="none" dirty="0">
                <a:solidFill>
                  <a:schemeClr val="dk1"/>
                </a:solidFill>
                <a:latin typeface="Verdana"/>
                <a:ea typeface="Verdana"/>
                <a:cs typeface="Verdana"/>
                <a:sym typeface="Verdana"/>
              </a:rPr>
              <a:t>Girona Guardianship Foundation</a:t>
            </a:r>
            <a:r>
              <a:rPr lang="en-GB" b="0" i="0" u="none" strike="noStrike" cap="none" dirty="0">
                <a:solidFill>
                  <a:schemeClr val="dk1"/>
                </a:solidFill>
                <a:latin typeface="Verdana"/>
                <a:ea typeface="Verdana"/>
                <a:cs typeface="Verdana"/>
                <a:sym typeface="Verdana"/>
              </a:rPr>
              <a:t> was born on 11</a:t>
            </a:r>
            <a:r>
              <a:rPr lang="en-GB" b="0" i="0" u="none" strike="noStrike" cap="none" baseline="30000" dirty="0">
                <a:solidFill>
                  <a:schemeClr val="dk1"/>
                </a:solidFill>
                <a:latin typeface="Verdana"/>
                <a:ea typeface="Verdana"/>
                <a:cs typeface="Verdana"/>
                <a:sym typeface="Verdana"/>
              </a:rPr>
              <a:t>th</a:t>
            </a:r>
            <a:r>
              <a:rPr lang="en-GB" b="0" i="0" u="none" strike="noStrike" cap="none" dirty="0">
                <a:solidFill>
                  <a:schemeClr val="dk1"/>
                </a:solidFill>
                <a:latin typeface="Verdana"/>
                <a:ea typeface="Verdana"/>
                <a:cs typeface="Verdana"/>
                <a:sym typeface="Verdana"/>
              </a:rPr>
              <a:t> April 2003, promoted by IAS, the Public Health Service Provider and Manager of the Network of Mental Health and Addictions in Girona. At that time about 500 people lived permanently in the Psychiatric Institution and many of them were warded by the institution (sometimes by the director of the institution). </a:t>
            </a:r>
            <a:r>
              <a:rPr lang="en-GB" b="1" i="0" u="none" strike="noStrike" cap="none" dirty="0">
                <a:solidFill>
                  <a:schemeClr val="dk1"/>
                </a:solidFill>
                <a:latin typeface="Verdana"/>
                <a:ea typeface="Verdana"/>
                <a:cs typeface="Verdana"/>
                <a:sym typeface="Verdana"/>
              </a:rPr>
              <a:t>The creation of the Foundation was an integral part of the strategy of Deinstitutionalisation</a:t>
            </a:r>
            <a:r>
              <a:rPr lang="en-GB" b="0" i="0" u="none" strike="noStrike" cap="none" dirty="0">
                <a:solidFill>
                  <a:schemeClr val="dk1"/>
                </a:solidFill>
                <a:latin typeface="Verdana"/>
                <a:ea typeface="Verdana"/>
                <a:cs typeface="Verdana"/>
                <a:sym typeface="Verdana"/>
              </a:rPr>
              <a:t>.</a:t>
            </a:r>
            <a:endParaRPr b="0" i="0" u="none" strike="noStrike" cap="none" dirty="0">
              <a:solidFill>
                <a:srgbClr val="000000"/>
              </a:solidFill>
              <a:latin typeface="Verdana"/>
              <a:ea typeface="Verdana"/>
              <a:cs typeface="Verdana"/>
              <a:sym typeface="Verdana"/>
            </a:endParaRPr>
          </a:p>
          <a:p>
            <a:pPr marL="0" marR="0" lvl="0" indent="0" algn="just" rtl="0">
              <a:lnSpc>
                <a:spcPct val="12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p:txBody>
      </p:sp>
      <p:sp>
        <p:nvSpPr>
          <p:cNvPr id="13" name="Google Shape;115;p3"/>
          <p:cNvSpPr/>
          <p:nvPr/>
        </p:nvSpPr>
        <p:spPr>
          <a:xfrm rot="2700000">
            <a:off x="2737196" y="6033666"/>
            <a:ext cx="645368" cy="64536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16;p3"/>
          <p:cNvSpPr/>
          <p:nvPr/>
        </p:nvSpPr>
        <p:spPr>
          <a:xfrm>
            <a:off x="1343436" y="5721108"/>
            <a:ext cx="2261965" cy="1136891"/>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 name="Imagen 1"/>
          <p:cNvPicPr>
            <a:picLocks noChangeAspect="1"/>
          </p:cNvPicPr>
          <p:nvPr/>
        </p:nvPicPr>
        <p:blipFill>
          <a:blip r:embed="rId5"/>
          <a:stretch>
            <a:fillRect/>
          </a:stretch>
        </p:blipFill>
        <p:spPr>
          <a:xfrm rot="-5400000">
            <a:off x="-1335276" y="3261438"/>
            <a:ext cx="3897830" cy="114305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91" name="Google Shape;191;p8" descr="Decoration" title="Decoration"/>
          <p:cNvSpPr/>
          <p:nvPr/>
        </p:nvSpPr>
        <p:spPr>
          <a:xfrm>
            <a:off x="1343436" y="5721108"/>
            <a:ext cx="2261965" cy="1136891"/>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0" name="Google Shape;190;p8" descr="Decoration" title="Decoration"/>
          <p:cNvSpPr/>
          <p:nvPr/>
        </p:nvSpPr>
        <p:spPr>
          <a:xfrm rot="2700000">
            <a:off x="2737196" y="6033666"/>
            <a:ext cx="645368" cy="64536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 name="Google Shape;118;p3"/>
          <p:cNvSpPr txBox="1"/>
          <p:nvPr/>
        </p:nvSpPr>
        <p:spPr>
          <a:xfrm>
            <a:off x="2889799" y="225284"/>
            <a:ext cx="6925200" cy="492402"/>
          </a:xfrm>
          <a:prstGeom prst="rect">
            <a:avLst/>
          </a:prstGeom>
          <a:noFill/>
          <a:ln>
            <a:noFill/>
          </a:ln>
          <a:effectLst>
            <a:outerShdw blurRad="63500" dist="254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6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A quick look at our organisation (I)</a:t>
            </a:r>
            <a:endParaRPr lang="en-GB" sz="2600" b="1" i="0" u="none" strike="noStrike" cap="none" dirty="0">
              <a:solidFill>
                <a:srgbClr val="000000"/>
              </a:solidFill>
              <a:latin typeface="Verdana" panose="020B0604030504040204" pitchFamily="34" charset="0"/>
              <a:ea typeface="Verdana" panose="020B0604030504040204" pitchFamily="34" charset="0"/>
              <a:cs typeface="Arial Unicode MS" panose="020B0604020202020204" pitchFamily="34" charset="-128"/>
              <a:sym typeface="Helvetica Neue"/>
            </a:endParaRPr>
          </a:p>
        </p:txBody>
      </p:sp>
      <p:graphicFrame>
        <p:nvGraphicFramePr>
          <p:cNvPr id="14" name="Diagrama 13"/>
          <p:cNvGraphicFramePr/>
          <p:nvPr>
            <p:extLst>
              <p:ext uri="{D42A27DB-BD31-4B8C-83A1-F6EECF244321}">
                <p14:modId xmlns:p14="http://schemas.microsoft.com/office/powerpoint/2010/main" val="1330189666"/>
              </p:ext>
            </p:extLst>
          </p:nvPr>
        </p:nvGraphicFramePr>
        <p:xfrm>
          <a:off x="1948688" y="1709885"/>
          <a:ext cx="5141000" cy="4170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Google Shape;149;p5" descr="Paternalist Guardianship&#10;&#10;- Restrictive system&#10;- Potential abuse&#10;- Subrogated decisions&#10;- Neglectful practices &amp; Institutional abandonment&#10;- Institutional services" title="Graphic"/>
          <p:cNvPicPr preferRelativeResize="0"/>
          <p:nvPr/>
        </p:nvPicPr>
        <p:blipFill rotWithShape="1">
          <a:blip r:embed="rId8">
            <a:alphaModFix/>
          </a:blip>
          <a:srcRect/>
          <a:stretch/>
        </p:blipFill>
        <p:spPr>
          <a:xfrm>
            <a:off x="8015825" y="843328"/>
            <a:ext cx="3420625" cy="2401825"/>
          </a:xfrm>
          <a:prstGeom prst="rect">
            <a:avLst/>
          </a:prstGeom>
          <a:noFill/>
          <a:ln>
            <a:noFill/>
          </a:ln>
        </p:spPr>
      </p:pic>
      <p:pic>
        <p:nvPicPr>
          <p:cNvPr id="16" name="Google Shape;150;p5" descr="Supported Decision-Making&#10;&#10;- Right to legal capacity&#10;- Flexible system&#10;- Choice &amp; Control (Will, Wishes &amp; Preferences)&#10;- Improved self-estemm &amp; Independence&#10;- Person Centred Planning&#10;- Independent Living % Personal Assistance&#10;- Social Support &amp; Individualised Intervention&#10;- Community-based Services" title="Graphic"/>
          <p:cNvPicPr preferRelativeResize="0"/>
          <p:nvPr/>
        </p:nvPicPr>
        <p:blipFill rotWithShape="1">
          <a:blip r:embed="rId9">
            <a:alphaModFix/>
          </a:blip>
          <a:srcRect/>
          <a:stretch/>
        </p:blipFill>
        <p:spPr>
          <a:xfrm>
            <a:off x="7703655" y="4030519"/>
            <a:ext cx="3732795" cy="2501161"/>
          </a:xfrm>
          <a:prstGeom prst="rect">
            <a:avLst/>
          </a:prstGeom>
          <a:noFill/>
          <a:ln>
            <a:noFill/>
          </a:ln>
        </p:spPr>
      </p:pic>
      <p:grpSp>
        <p:nvGrpSpPr>
          <p:cNvPr id="11" name="Google Shape;98;p2" descr="Decoration" title="Decoration"/>
          <p:cNvGrpSpPr/>
          <p:nvPr/>
        </p:nvGrpSpPr>
        <p:grpSpPr>
          <a:xfrm flipH="1">
            <a:off x="10741136" y="-454724"/>
            <a:ext cx="2323655" cy="2323656"/>
            <a:chOff x="-872270" y="-454724"/>
            <a:chExt cx="2323655" cy="2323656"/>
          </a:xfrm>
        </p:grpSpPr>
        <p:sp>
          <p:nvSpPr>
            <p:cNvPr id="13" name="Google Shape;99;p2" descr="Decoration" title="Decoration"/>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 name="Google Shape;100;p2" descr="Decoration" title="Decoration"/>
            <p:cNvSpPr/>
            <p:nvPr/>
          </p:nvSpPr>
          <p:spPr>
            <a:xfrm rot="2700000">
              <a:off x="301285" y="1282788"/>
              <a:ext cx="485578" cy="48557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18" name="Google Shape;97;p2" descr="Social inclusion and supported decision-making" title="Social inclusion and supported decision-making"/>
          <p:cNvPicPr>
            <a:picLocks noChangeAspect="1"/>
          </p:cNvPicPr>
          <p:nvPr/>
        </p:nvPicPr>
        <p:blipFill rotWithShape="1">
          <a:blip r:embed="rId10">
            <a:alphaModFix/>
          </a:blip>
          <a:srcRect/>
          <a:stretch/>
        </p:blipFill>
        <p:spPr>
          <a:xfrm rot="-5400000">
            <a:off x="-521700" y="3538492"/>
            <a:ext cx="3720465" cy="588645"/>
          </a:xfrm>
          <a:prstGeom prst="rect">
            <a:avLst/>
          </a:prstGeom>
          <a:noFill/>
          <a:ln>
            <a:noFill/>
          </a:ln>
        </p:spPr>
      </p:pic>
      <p:pic>
        <p:nvPicPr>
          <p:cNvPr id="19" name="Imagen 18"/>
          <p:cNvPicPr>
            <a:picLocks noChangeAspect="1"/>
          </p:cNvPicPr>
          <p:nvPr/>
        </p:nvPicPr>
        <p:blipFill>
          <a:blip r:embed="rId11"/>
          <a:stretch>
            <a:fillRect/>
          </a:stretch>
        </p:blipFill>
        <p:spPr>
          <a:xfrm rot="-5400000">
            <a:off x="-1335276" y="3261438"/>
            <a:ext cx="3897830" cy="1143059"/>
          </a:xfrm>
          <a:prstGeom prst="rect">
            <a:avLst/>
          </a:prstGeom>
        </p:spPr>
      </p:pic>
      <p:pic>
        <p:nvPicPr>
          <p:cNvPr id="2" name="Imagen 1"/>
          <p:cNvPicPr>
            <a:picLocks noChangeAspect="1"/>
          </p:cNvPicPr>
          <p:nvPr/>
        </p:nvPicPr>
        <p:blipFill>
          <a:blip r:embed="rId12"/>
          <a:stretch>
            <a:fillRect/>
          </a:stretch>
        </p:blipFill>
        <p:spPr>
          <a:xfrm rot="18453543">
            <a:off x="9077200" y="3023194"/>
            <a:ext cx="1717674" cy="1147352"/>
          </a:xfrm>
          <a:prstGeom prst="rect">
            <a:avLst/>
          </a:prstGeom>
        </p:spPr>
      </p:pic>
    </p:spTree>
    <p:extLst>
      <p:ext uri="{BB962C8B-B14F-4D97-AF65-F5344CB8AC3E}">
        <p14:creationId xmlns:p14="http://schemas.microsoft.com/office/powerpoint/2010/main" val="393982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8" name="Google Shape;118;p3"/>
          <p:cNvSpPr txBox="1"/>
          <p:nvPr/>
        </p:nvSpPr>
        <p:spPr>
          <a:xfrm>
            <a:off x="2889799" y="225284"/>
            <a:ext cx="6925200" cy="492402"/>
          </a:xfrm>
          <a:prstGeom prst="rect">
            <a:avLst/>
          </a:prstGeom>
          <a:noFill/>
          <a:ln>
            <a:noFill/>
          </a:ln>
          <a:effectLst>
            <a:outerShdw blurRad="63500" dist="25400" dir="2700000" algn="tl" rotWithShape="0">
              <a:srgbClr val="000000">
                <a:alpha val="40000"/>
              </a:srgbClr>
            </a:outerShdw>
          </a:effectLst>
        </p:spPr>
        <p:txBody>
          <a:bodyPr spcFirstLastPara="1" wrap="square" lIns="91425" tIns="45700" rIns="91425" bIns="45700" anchor="t" anchorCtr="0">
            <a:spAutoFit/>
          </a:bodyPr>
          <a:lstStyle/>
          <a:p>
            <a:pPr marL="0" indent="0" algn="ctr">
              <a:buFont typeface="Arial"/>
              <a:buNone/>
            </a:pPr>
            <a:r>
              <a:rPr lang="en-GB" sz="2600" b="1" dirty="0">
                <a:latin typeface="Verdana" panose="020B0604030504040204" pitchFamily="34" charset="0"/>
                <a:ea typeface="Verdana" panose="020B0604030504040204" pitchFamily="34" charset="0"/>
                <a:cs typeface="Arial Unicode MS" panose="020B0604020202020204" pitchFamily="34" charset="-128"/>
                <a:sym typeface="Helvetica Neue"/>
              </a:rPr>
              <a:t>Origins</a:t>
            </a:r>
            <a:endParaRPr sz="2600" b="1" dirty="0">
              <a:latin typeface="Verdana" panose="020B0604030504040204" pitchFamily="34" charset="0"/>
              <a:ea typeface="Verdana" panose="020B0604030504040204" pitchFamily="34" charset="0"/>
              <a:cs typeface="Arial Unicode MS" panose="020B0604020202020204" pitchFamily="34" charset="-128"/>
              <a:sym typeface="Helvetica Neue"/>
            </a:endParaRPr>
          </a:p>
        </p:txBody>
      </p:sp>
      <p:sp>
        <p:nvSpPr>
          <p:cNvPr id="119" name="Google Shape;119;p3"/>
          <p:cNvSpPr txBox="1"/>
          <p:nvPr/>
        </p:nvSpPr>
        <p:spPr>
          <a:xfrm>
            <a:off x="1556159" y="1665350"/>
            <a:ext cx="9545448" cy="3951956"/>
          </a:xfrm>
          <a:prstGeom prst="rect">
            <a:avLst/>
          </a:prstGeom>
          <a:noFill/>
          <a:ln>
            <a:noFill/>
          </a:ln>
        </p:spPr>
        <p:txBody>
          <a:bodyPr spcFirstLastPara="1" wrap="square" lIns="91425" tIns="45700" rIns="91425" bIns="45700" anchor="t" anchorCtr="0">
            <a:noAutofit/>
          </a:bodyPr>
          <a:lstStyle/>
          <a:p>
            <a:pPr marL="457200" indent="-331200" algn="just">
              <a:lnSpc>
                <a:spcPct val="150000"/>
              </a:lnSpc>
              <a:spcBef>
                <a:spcPts val="1000"/>
              </a:spcBef>
              <a:buSzPct val="100000"/>
              <a:buFont typeface="Noto Sans Symbols"/>
              <a:buChar char="▪"/>
            </a:pPr>
            <a:r>
              <a:rPr lang="en-US" dirty="0" smtClean="0">
                <a:solidFill>
                  <a:schemeClr val="dk1"/>
                </a:solidFill>
                <a:latin typeface="Verdana" panose="020B0604030504040204" pitchFamily="34" charset="0"/>
                <a:ea typeface="Verdana" panose="020B0604030504040204" pitchFamily="34" charset="0"/>
                <a:cs typeface="Calibri"/>
                <a:sym typeface="Verdana"/>
              </a:rPr>
              <a:t>NGO-NPO</a:t>
            </a:r>
            <a:endParaRPr lang="en-US" dirty="0">
              <a:solidFill>
                <a:schemeClr val="dk1"/>
              </a:solidFill>
              <a:latin typeface="Verdana" panose="020B0604030504040204" pitchFamily="34" charset="0"/>
              <a:ea typeface="Verdana" panose="020B0604030504040204" pitchFamily="34" charset="0"/>
              <a:cs typeface="Calibri"/>
              <a:sym typeface="Verdana"/>
            </a:endParaRPr>
          </a:p>
          <a:p>
            <a:pPr marL="457200" indent="-331200" algn="just">
              <a:lnSpc>
                <a:spcPct val="150000"/>
              </a:lnSpc>
              <a:spcBef>
                <a:spcPts val="1000"/>
              </a:spcBef>
              <a:buSzPct val="100000"/>
              <a:buFont typeface="Noto Sans Symbols"/>
              <a:buChar char="▪"/>
            </a:pPr>
            <a:r>
              <a:rPr lang="en-US" dirty="0">
                <a:solidFill>
                  <a:schemeClr val="dk1"/>
                </a:solidFill>
                <a:latin typeface="Verdana" panose="020B0604030504040204" pitchFamily="34" charset="0"/>
                <a:ea typeface="Verdana" panose="020B0604030504040204" pitchFamily="34" charset="0"/>
                <a:cs typeface="Calibri"/>
                <a:sym typeface="Verdana"/>
              </a:rPr>
              <a:t>Born on 11th April 2003</a:t>
            </a:r>
          </a:p>
          <a:p>
            <a:pPr marL="457200" indent="-331200" algn="just">
              <a:lnSpc>
                <a:spcPct val="150000"/>
              </a:lnSpc>
              <a:spcBef>
                <a:spcPts val="1000"/>
              </a:spcBef>
              <a:buSzPct val="100000"/>
              <a:buFont typeface="Noto Sans Symbols"/>
              <a:buChar char="▪"/>
            </a:pPr>
            <a:r>
              <a:rPr lang="en-US" dirty="0">
                <a:solidFill>
                  <a:schemeClr val="dk1"/>
                </a:solidFill>
                <a:latin typeface="Verdana" panose="020B0604030504040204" pitchFamily="34" charset="0"/>
                <a:ea typeface="Verdana" panose="020B0604030504040204" pitchFamily="34" charset="0"/>
                <a:cs typeface="Calibri"/>
                <a:sym typeface="Verdana"/>
              </a:rPr>
              <a:t>Promoted by the Public Health Service Provider in Girona as part of the Deinstitutionalisation </a:t>
            </a:r>
            <a:r>
              <a:rPr lang="en-US" dirty="0" smtClean="0">
                <a:solidFill>
                  <a:schemeClr val="dk1"/>
                </a:solidFill>
                <a:latin typeface="Verdana" panose="020B0604030504040204" pitchFamily="34" charset="0"/>
                <a:ea typeface="Verdana" panose="020B0604030504040204" pitchFamily="34" charset="0"/>
                <a:cs typeface="Calibri"/>
                <a:sym typeface="Verdana"/>
              </a:rPr>
              <a:t>strategy</a:t>
            </a:r>
            <a:r>
              <a:rPr lang="en-US" dirty="0">
                <a:solidFill>
                  <a:schemeClr val="dk1"/>
                </a:solidFill>
                <a:latin typeface="Verdana" panose="020B0604030504040204" pitchFamily="34" charset="0"/>
                <a:ea typeface="Verdana" panose="020B0604030504040204" pitchFamily="34" charset="0"/>
                <a:cs typeface="Calibri"/>
              </a:rPr>
              <a:t> </a:t>
            </a:r>
            <a:r>
              <a:rPr lang="en-US" dirty="0" smtClean="0">
                <a:solidFill>
                  <a:schemeClr val="dk1"/>
                </a:solidFill>
                <a:latin typeface="Verdana" panose="020B0604030504040204" pitchFamily="34" charset="0"/>
                <a:ea typeface="Verdana" panose="020B0604030504040204" pitchFamily="34" charset="0"/>
                <a:cs typeface="Calibri"/>
              </a:rPr>
              <a:t>taken place </a:t>
            </a:r>
            <a:r>
              <a:rPr lang="en-US" b="1" dirty="0" smtClean="0">
                <a:solidFill>
                  <a:schemeClr val="dk1"/>
                </a:solidFill>
                <a:latin typeface="Verdana" panose="020B0604030504040204" pitchFamily="34" charset="0"/>
                <a:ea typeface="Verdana" panose="020B0604030504040204" pitchFamily="34" charset="0"/>
                <a:cs typeface="Calibri"/>
              </a:rPr>
              <a:t>without specific funding.</a:t>
            </a:r>
            <a:endParaRPr lang="en-US" b="1" dirty="0">
              <a:solidFill>
                <a:schemeClr val="dk1"/>
              </a:solidFill>
              <a:latin typeface="Verdana" panose="020B0604030504040204" pitchFamily="34" charset="0"/>
              <a:ea typeface="Verdana" panose="020B0604030504040204" pitchFamily="34" charset="0"/>
              <a:cs typeface="Calibri"/>
              <a:sym typeface="Verdana"/>
            </a:endParaRPr>
          </a:p>
          <a:p>
            <a:pPr marL="457200" indent="-331200" algn="just">
              <a:lnSpc>
                <a:spcPct val="150000"/>
              </a:lnSpc>
              <a:spcBef>
                <a:spcPts val="1000"/>
              </a:spcBef>
              <a:buSzPct val="100000"/>
              <a:buFont typeface="Noto Sans Symbols"/>
              <a:buChar char="▪"/>
            </a:pPr>
            <a:r>
              <a:rPr lang="en-GB" dirty="0" smtClean="0">
                <a:solidFill>
                  <a:schemeClr val="dk1"/>
                </a:solidFill>
                <a:latin typeface="Verdana" panose="020B0604030504040204" pitchFamily="34" charset="0"/>
                <a:ea typeface="Verdana" panose="020B0604030504040204" pitchFamily="34" charset="0"/>
                <a:cs typeface="Calibri"/>
                <a:sym typeface="Verdana"/>
              </a:rPr>
              <a:t>Conceptualised as an </a:t>
            </a:r>
            <a:r>
              <a:rPr lang="en-GB" b="1" dirty="0" smtClean="0">
                <a:solidFill>
                  <a:schemeClr val="dk1"/>
                </a:solidFill>
                <a:latin typeface="Verdana" panose="020B0604030504040204" pitchFamily="34" charset="0"/>
                <a:ea typeface="Verdana" panose="020B0604030504040204" pitchFamily="34" charset="0"/>
                <a:cs typeface="Calibri"/>
                <a:sym typeface="Verdana"/>
              </a:rPr>
              <a:t>intense social service.</a:t>
            </a:r>
          </a:p>
          <a:p>
            <a:pPr marL="457200" indent="-331200" algn="just">
              <a:lnSpc>
                <a:spcPct val="150000"/>
              </a:lnSpc>
              <a:spcBef>
                <a:spcPts val="1000"/>
              </a:spcBef>
              <a:buSzPct val="100000"/>
              <a:buFont typeface="Noto Sans Symbols"/>
              <a:buChar char="▪"/>
            </a:pPr>
            <a:r>
              <a:rPr lang="en-US" dirty="0" smtClean="0">
                <a:solidFill>
                  <a:schemeClr val="dk1"/>
                </a:solidFill>
                <a:latin typeface="Verdana" panose="020B0604030504040204" pitchFamily="34" charset="0"/>
                <a:ea typeface="Verdana" panose="020B0604030504040204" pitchFamily="34" charset="0"/>
                <a:cs typeface="Calibri"/>
                <a:sym typeface="Verdana"/>
              </a:rPr>
              <a:t>Developed </a:t>
            </a:r>
            <a:r>
              <a:rPr lang="en-US" dirty="0">
                <a:solidFill>
                  <a:schemeClr val="dk1"/>
                </a:solidFill>
                <a:latin typeface="Verdana" panose="020B0604030504040204" pitchFamily="34" charset="0"/>
                <a:ea typeface="Verdana" panose="020B0604030504040204" pitchFamily="34" charset="0"/>
                <a:cs typeface="Calibri"/>
                <a:sym typeface="Verdana"/>
              </a:rPr>
              <a:t>as a service included in the </a:t>
            </a:r>
            <a:r>
              <a:rPr lang="en-US" b="1" dirty="0">
                <a:solidFill>
                  <a:schemeClr val="dk1"/>
                </a:solidFill>
                <a:latin typeface="Verdana" panose="020B0604030504040204" pitchFamily="34" charset="0"/>
                <a:ea typeface="Verdana" panose="020B0604030504040204" pitchFamily="34" charset="0"/>
                <a:cs typeface="Calibri"/>
                <a:sym typeface="Verdana"/>
              </a:rPr>
              <a:t>Catalan Portfolio of Social Services and using the Catalan Civil Code as main legal framework.</a:t>
            </a:r>
          </a:p>
          <a:p>
            <a:pPr marL="457200" indent="-331200" algn="just">
              <a:lnSpc>
                <a:spcPct val="150000"/>
              </a:lnSpc>
              <a:spcBef>
                <a:spcPts val="1000"/>
              </a:spcBef>
              <a:buSzPct val="100000"/>
              <a:buFont typeface="Noto Sans Symbols"/>
              <a:buChar char="▪"/>
            </a:pPr>
            <a:r>
              <a:rPr lang="en-US" dirty="0">
                <a:solidFill>
                  <a:schemeClr val="dk1"/>
                </a:solidFill>
                <a:latin typeface="Verdana" panose="020B0604030504040204" pitchFamily="34" charset="0"/>
                <a:ea typeface="Verdana" panose="020B0604030504040204" pitchFamily="34" charset="0"/>
                <a:cs typeface="Calibri"/>
                <a:sym typeface="Verdana"/>
              </a:rPr>
              <a:t>Provides SUPPORT to </a:t>
            </a:r>
            <a:r>
              <a:rPr lang="en-US" b="1" dirty="0" smtClean="0">
                <a:solidFill>
                  <a:schemeClr val="dk1"/>
                </a:solidFill>
                <a:latin typeface="Verdana" panose="020B0604030504040204" pitchFamily="34" charset="0"/>
                <a:ea typeface="Verdana" panose="020B0604030504040204" pitchFamily="34" charset="0"/>
                <a:cs typeface="Calibri"/>
                <a:sym typeface="Verdana"/>
              </a:rPr>
              <a:t>every person </a:t>
            </a:r>
            <a:r>
              <a:rPr lang="en-US" dirty="0" smtClean="0">
                <a:solidFill>
                  <a:schemeClr val="dk1"/>
                </a:solidFill>
                <a:latin typeface="Verdana" panose="020B0604030504040204" pitchFamily="34" charset="0"/>
                <a:ea typeface="Verdana" panose="020B0604030504040204" pitchFamily="34" charset="0"/>
                <a:cs typeface="Calibri"/>
                <a:sym typeface="Verdana"/>
              </a:rPr>
              <a:t>that </a:t>
            </a:r>
            <a:r>
              <a:rPr lang="en-US" dirty="0">
                <a:solidFill>
                  <a:schemeClr val="dk1"/>
                </a:solidFill>
                <a:latin typeface="Verdana" panose="020B0604030504040204" pitchFamily="34" charset="0"/>
                <a:ea typeface="Verdana" panose="020B0604030504040204" pitchFamily="34" charset="0"/>
                <a:cs typeface="Calibri"/>
                <a:sym typeface="Verdana"/>
              </a:rPr>
              <a:t>could need support to </a:t>
            </a:r>
            <a:r>
              <a:rPr lang="en-US" b="1" dirty="0" smtClean="0">
                <a:solidFill>
                  <a:schemeClr val="dk1"/>
                </a:solidFill>
                <a:latin typeface="Verdana" panose="020B0604030504040204" pitchFamily="34" charset="0"/>
                <a:ea typeface="Verdana" panose="020B0604030504040204" pitchFamily="34" charset="0"/>
                <a:cs typeface="Calibri"/>
                <a:sym typeface="Verdana"/>
              </a:rPr>
              <a:t>make and manage decisions</a:t>
            </a:r>
            <a:r>
              <a:rPr lang="en-US" dirty="0" smtClean="0">
                <a:solidFill>
                  <a:schemeClr val="dk1"/>
                </a:solidFill>
                <a:latin typeface="Verdana" panose="020B0604030504040204" pitchFamily="34" charset="0"/>
                <a:ea typeface="Verdana" panose="020B0604030504040204" pitchFamily="34" charset="0"/>
                <a:cs typeface="Calibri"/>
                <a:sym typeface="Verdana"/>
              </a:rPr>
              <a:t> as </a:t>
            </a:r>
            <a:r>
              <a:rPr lang="en-US" dirty="0">
                <a:solidFill>
                  <a:schemeClr val="dk1"/>
                </a:solidFill>
                <a:latin typeface="Verdana" panose="020B0604030504040204" pitchFamily="34" charset="0"/>
                <a:ea typeface="Verdana" panose="020B0604030504040204" pitchFamily="34" charset="0"/>
                <a:cs typeface="Calibri"/>
                <a:sym typeface="Verdana"/>
              </a:rPr>
              <a:t>a non-exclusive factor (Intellectual disabilities, psychosocial disabilities, elderly people </a:t>
            </a:r>
            <a:r>
              <a:rPr lang="en-US" dirty="0" smtClean="0">
                <a:solidFill>
                  <a:schemeClr val="dk1"/>
                </a:solidFill>
                <a:latin typeface="Verdana" panose="020B0604030504040204" pitchFamily="34" charset="0"/>
                <a:ea typeface="Verdana" panose="020B0604030504040204" pitchFamily="34" charset="0"/>
                <a:cs typeface="Calibri"/>
                <a:sym typeface="Verdana"/>
              </a:rPr>
              <a:t>experiencing </a:t>
            </a:r>
            <a:r>
              <a:rPr lang="en-US" dirty="0">
                <a:solidFill>
                  <a:schemeClr val="dk1"/>
                </a:solidFill>
                <a:latin typeface="Verdana" panose="020B0604030504040204" pitchFamily="34" charset="0"/>
                <a:ea typeface="Verdana" panose="020B0604030504040204" pitchFamily="34" charset="0"/>
                <a:cs typeface="Calibri"/>
                <a:sym typeface="Verdana"/>
              </a:rPr>
              <a:t>dementia,…)</a:t>
            </a:r>
          </a:p>
          <a:p>
            <a:pPr marL="457200" marR="0" lvl="0" indent="-331200" algn="just" rtl="0">
              <a:lnSpc>
                <a:spcPct val="150000"/>
              </a:lnSpc>
              <a:spcBef>
                <a:spcPts val="1000"/>
              </a:spcBef>
              <a:spcAft>
                <a:spcPts val="0"/>
              </a:spcAft>
              <a:buClr>
                <a:srgbClr val="000000"/>
              </a:buClr>
              <a:buSzPct val="100000"/>
              <a:buFont typeface="Noto Sans Symbols"/>
              <a:buChar char="▪"/>
            </a:pPr>
            <a:endParaRPr sz="1600" b="0" i="0" u="none" strike="noStrike" cap="none" dirty="0">
              <a:solidFill>
                <a:schemeClr val="dk1"/>
              </a:solidFill>
              <a:latin typeface="Calibri"/>
              <a:ea typeface="Calibri"/>
              <a:cs typeface="Calibri"/>
              <a:sym typeface="Calibri"/>
            </a:endParaRPr>
          </a:p>
        </p:txBody>
      </p:sp>
      <p:grpSp>
        <p:nvGrpSpPr>
          <p:cNvPr id="112" name="Google Shape;112;p3"/>
          <p:cNvGrpSpPr/>
          <p:nvPr/>
        </p:nvGrpSpPr>
        <p:grpSpPr>
          <a:xfrm flipH="1">
            <a:off x="10741136" y="-454724"/>
            <a:ext cx="2323655" cy="2323656"/>
            <a:chOff x="-872270" y="-454724"/>
            <a:chExt cx="2323655" cy="2323656"/>
          </a:xfrm>
        </p:grpSpPr>
        <p:sp>
          <p:nvSpPr>
            <p:cNvPr id="113" name="Google Shape;113;p3"/>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 name="Google Shape;114;p3"/>
            <p:cNvSpPr/>
            <p:nvPr/>
          </p:nvSpPr>
          <p:spPr>
            <a:xfrm rot="2700000">
              <a:off x="301285" y="1282788"/>
              <a:ext cx="485578" cy="48557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15" name="Google Shape;115;p3"/>
          <p:cNvSpPr/>
          <p:nvPr/>
        </p:nvSpPr>
        <p:spPr>
          <a:xfrm rot="2700000">
            <a:off x="2737196" y="6033666"/>
            <a:ext cx="645368" cy="64536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 name="Google Shape;116;p3"/>
          <p:cNvSpPr/>
          <p:nvPr/>
        </p:nvSpPr>
        <p:spPr>
          <a:xfrm>
            <a:off x="1343436" y="5721108"/>
            <a:ext cx="2261965" cy="1136891"/>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 name="Google Shape;97;p2" descr="Social inclusion and supported decision-making" title="Social inclusion and supported decision-making"/>
          <p:cNvPicPr>
            <a:picLocks noChangeAspect="1"/>
          </p:cNvPicPr>
          <p:nvPr/>
        </p:nvPicPr>
        <p:blipFill rotWithShape="1">
          <a:blip r:embed="rId3">
            <a:alphaModFix/>
          </a:blip>
          <a:srcRect/>
          <a:stretch/>
        </p:blipFill>
        <p:spPr>
          <a:xfrm rot="-5400000">
            <a:off x="-521700" y="3538492"/>
            <a:ext cx="3720465" cy="588645"/>
          </a:xfrm>
          <a:prstGeom prst="rect">
            <a:avLst/>
          </a:prstGeom>
          <a:noFill/>
          <a:ln>
            <a:noFill/>
          </a:ln>
        </p:spPr>
      </p:pic>
      <p:pic>
        <p:nvPicPr>
          <p:cNvPr id="12" name="Imagen 11"/>
          <p:cNvPicPr>
            <a:picLocks noChangeAspect="1"/>
          </p:cNvPicPr>
          <p:nvPr/>
        </p:nvPicPr>
        <p:blipFill>
          <a:blip r:embed="rId4"/>
          <a:stretch>
            <a:fillRect/>
          </a:stretch>
        </p:blipFill>
        <p:spPr>
          <a:xfrm rot="-5400000">
            <a:off x="-1335276" y="3261438"/>
            <a:ext cx="3897830" cy="1143059"/>
          </a:xfrm>
          <a:prstGeom prst="rect">
            <a:avLst/>
          </a:prstGeom>
        </p:spPr>
      </p:pic>
    </p:spTree>
    <p:extLst>
      <p:ext uri="{BB962C8B-B14F-4D97-AF65-F5344CB8AC3E}">
        <p14:creationId xmlns:p14="http://schemas.microsoft.com/office/powerpoint/2010/main" val="592718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91" name="Google Shape;191;p8" descr="Decoration" title="Decoration"/>
          <p:cNvSpPr/>
          <p:nvPr/>
        </p:nvSpPr>
        <p:spPr>
          <a:xfrm>
            <a:off x="1343436" y="5721108"/>
            <a:ext cx="2261965" cy="1136891"/>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0" name="Google Shape;190;p8" descr="Decoration" title="Decoration"/>
          <p:cNvSpPr/>
          <p:nvPr/>
        </p:nvSpPr>
        <p:spPr>
          <a:xfrm rot="2700000">
            <a:off x="2737196" y="6033666"/>
            <a:ext cx="645368" cy="64536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 name="Google Shape;118;p3"/>
          <p:cNvSpPr txBox="1"/>
          <p:nvPr/>
        </p:nvSpPr>
        <p:spPr>
          <a:xfrm>
            <a:off x="2889799" y="225284"/>
            <a:ext cx="6925200" cy="892512"/>
          </a:xfrm>
          <a:prstGeom prst="rect">
            <a:avLst/>
          </a:prstGeom>
          <a:noFill/>
          <a:ln>
            <a:noFill/>
          </a:ln>
          <a:effectLst>
            <a:outerShdw blurRad="63500" dist="254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6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A quick look at our organisation (II)</a:t>
            </a:r>
            <a:endParaRPr lang="en-GB" sz="2600" b="1" i="0" u="none" strike="noStrike" cap="none" dirty="0">
              <a:solidFill>
                <a:srgbClr val="000000"/>
              </a:solidFill>
              <a:latin typeface="Verdana" panose="020B0604030504040204" pitchFamily="34" charset="0"/>
              <a:ea typeface="Verdana" panose="020B0604030504040204" pitchFamily="34" charset="0"/>
              <a:cs typeface="Arial Unicode MS" panose="020B0604020202020204" pitchFamily="34" charset="-128"/>
              <a:sym typeface="Helvetica Neue"/>
            </a:endParaRPr>
          </a:p>
        </p:txBody>
      </p:sp>
      <p:grpSp>
        <p:nvGrpSpPr>
          <p:cNvPr id="11" name="Google Shape;98;p2" descr="Decoration" title="Decoration"/>
          <p:cNvGrpSpPr/>
          <p:nvPr/>
        </p:nvGrpSpPr>
        <p:grpSpPr>
          <a:xfrm flipH="1">
            <a:off x="10741136" y="-454724"/>
            <a:ext cx="2323655" cy="2323656"/>
            <a:chOff x="-872270" y="-454724"/>
            <a:chExt cx="2323655" cy="2323656"/>
          </a:xfrm>
        </p:grpSpPr>
        <p:sp>
          <p:nvSpPr>
            <p:cNvPr id="13" name="Google Shape;99;p2" descr="Decoration" title="Decoration"/>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 name="Google Shape;100;p2" descr="Decoration" title="Decoration"/>
            <p:cNvSpPr/>
            <p:nvPr/>
          </p:nvSpPr>
          <p:spPr>
            <a:xfrm rot="2700000">
              <a:off x="301285" y="1282788"/>
              <a:ext cx="485578" cy="48557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aphicFrame>
        <p:nvGraphicFramePr>
          <p:cNvPr id="21" name="Gráfico 20"/>
          <p:cNvGraphicFramePr>
            <a:graphicFrameLocks/>
          </p:cNvGraphicFramePr>
          <p:nvPr>
            <p:extLst>
              <p:ext uri="{D42A27DB-BD31-4B8C-83A1-F6EECF244321}">
                <p14:modId xmlns:p14="http://schemas.microsoft.com/office/powerpoint/2010/main" val="1166381276"/>
              </p:ext>
            </p:extLst>
          </p:nvPr>
        </p:nvGraphicFramePr>
        <p:xfrm>
          <a:off x="1247709" y="1310516"/>
          <a:ext cx="4889509" cy="28082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áfico 21">
            <a:extLst>
              <a:ext uri="{FF2B5EF4-FFF2-40B4-BE49-F238E27FC236}">
                <a16:creationId xmlns:lc="http://schemas.openxmlformats.org/drawingml/2006/lockedCanvas" xmlns:a16="http://schemas.microsoft.com/office/drawing/2014/main" xmlns="" xmlns:xdr="http://schemas.openxmlformats.org/drawingml/2006/spreadsheetDrawing" id="{00000000-0008-0000-0100-000006000000}"/>
              </a:ext>
            </a:extLst>
          </p:cNvPr>
          <p:cNvGraphicFramePr>
            <a:graphicFrameLocks/>
          </p:cNvGraphicFramePr>
          <p:nvPr>
            <p:extLst>
              <p:ext uri="{D42A27DB-BD31-4B8C-83A1-F6EECF244321}">
                <p14:modId xmlns:p14="http://schemas.microsoft.com/office/powerpoint/2010/main" val="505259746"/>
              </p:ext>
            </p:extLst>
          </p:nvPr>
        </p:nvGraphicFramePr>
        <p:xfrm>
          <a:off x="7689359" y="1041112"/>
          <a:ext cx="3615732" cy="31503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Gráfico 22"/>
          <p:cNvGraphicFramePr>
            <a:graphicFrameLocks/>
          </p:cNvGraphicFramePr>
          <p:nvPr>
            <p:extLst>
              <p:ext uri="{D42A27DB-BD31-4B8C-83A1-F6EECF244321}">
                <p14:modId xmlns:p14="http://schemas.microsoft.com/office/powerpoint/2010/main" val="2943980072"/>
              </p:ext>
            </p:extLst>
          </p:nvPr>
        </p:nvGraphicFramePr>
        <p:xfrm>
          <a:off x="3960376" y="4114799"/>
          <a:ext cx="8231624"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4" name="Google Shape;97;p2" descr="Social inclusion and supported decision-making" title="Social inclusion and supported decision-making"/>
          <p:cNvPicPr>
            <a:picLocks noChangeAspect="1"/>
          </p:cNvPicPr>
          <p:nvPr/>
        </p:nvPicPr>
        <p:blipFill rotWithShape="1">
          <a:blip r:embed="rId6">
            <a:alphaModFix/>
          </a:blip>
          <a:srcRect/>
          <a:stretch/>
        </p:blipFill>
        <p:spPr>
          <a:xfrm rot="-5400000">
            <a:off x="-521700" y="3538492"/>
            <a:ext cx="3720465" cy="588645"/>
          </a:xfrm>
          <a:prstGeom prst="rect">
            <a:avLst/>
          </a:prstGeom>
          <a:noFill/>
          <a:ln>
            <a:noFill/>
          </a:ln>
        </p:spPr>
      </p:pic>
      <p:pic>
        <p:nvPicPr>
          <p:cNvPr id="15" name="Imagen 14"/>
          <p:cNvPicPr>
            <a:picLocks noChangeAspect="1"/>
          </p:cNvPicPr>
          <p:nvPr/>
        </p:nvPicPr>
        <p:blipFill>
          <a:blip r:embed="rId7"/>
          <a:stretch>
            <a:fillRect/>
          </a:stretch>
        </p:blipFill>
        <p:spPr>
          <a:xfrm rot="-5400000">
            <a:off x="-1335276" y="3261438"/>
            <a:ext cx="3897830" cy="1143059"/>
          </a:xfrm>
          <a:prstGeom prst="rect">
            <a:avLst/>
          </a:prstGeom>
        </p:spPr>
      </p:pic>
    </p:spTree>
    <p:extLst>
      <p:ext uri="{BB962C8B-B14F-4D97-AF65-F5344CB8AC3E}">
        <p14:creationId xmlns:p14="http://schemas.microsoft.com/office/powerpoint/2010/main" val="2356610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pSp>
        <p:nvGrpSpPr>
          <p:cNvPr id="112" name="Google Shape;112;p3"/>
          <p:cNvGrpSpPr/>
          <p:nvPr/>
        </p:nvGrpSpPr>
        <p:grpSpPr>
          <a:xfrm flipH="1">
            <a:off x="10741136" y="-454724"/>
            <a:ext cx="2323655" cy="2323656"/>
            <a:chOff x="-872270" y="-454724"/>
            <a:chExt cx="2323655" cy="2323656"/>
          </a:xfrm>
        </p:grpSpPr>
        <p:sp>
          <p:nvSpPr>
            <p:cNvPr id="113" name="Google Shape;113;p3"/>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 name="Google Shape;114;p3"/>
            <p:cNvSpPr/>
            <p:nvPr/>
          </p:nvSpPr>
          <p:spPr>
            <a:xfrm rot="2700000">
              <a:off x="301285" y="1282788"/>
              <a:ext cx="485578" cy="48557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15" name="Google Shape;115;p3"/>
          <p:cNvSpPr/>
          <p:nvPr/>
        </p:nvSpPr>
        <p:spPr>
          <a:xfrm rot="2700000">
            <a:off x="2737196" y="6033666"/>
            <a:ext cx="645368" cy="64536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 name="Google Shape;116;p3"/>
          <p:cNvSpPr/>
          <p:nvPr/>
        </p:nvSpPr>
        <p:spPr>
          <a:xfrm>
            <a:off x="1343436" y="5721108"/>
            <a:ext cx="2261965" cy="1136891"/>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 name="Rectángulo 2"/>
          <p:cNvSpPr/>
          <p:nvPr/>
        </p:nvSpPr>
        <p:spPr>
          <a:xfrm>
            <a:off x="1904213" y="2142087"/>
            <a:ext cx="9691734" cy="3603615"/>
          </a:xfrm>
          <a:prstGeom prst="rect">
            <a:avLst/>
          </a:prstGeom>
        </p:spPr>
        <p:txBody>
          <a:bodyPr wrap="square">
            <a:spAutoFit/>
          </a:bodyPr>
          <a:lstStyle/>
          <a:p>
            <a:pPr algn="just">
              <a:lnSpc>
                <a:spcPct val="150000"/>
              </a:lnSpc>
              <a:buClr>
                <a:srgbClr val="FF0000"/>
              </a:buClr>
            </a:pPr>
            <a:r>
              <a:rPr lang="en-GB" dirty="0">
                <a:latin typeface="Verdana" panose="020B0604030504040204" pitchFamily="34" charset="0"/>
                <a:ea typeface="Verdana" panose="020B0604030504040204" pitchFamily="34" charset="0"/>
              </a:rPr>
              <a:t>The law establishes a preference on voluntary measures but…. “</a:t>
            </a:r>
            <a:r>
              <a:rPr lang="en-GB" dirty="0">
                <a:solidFill>
                  <a:srgbClr val="FF0000"/>
                </a:solidFill>
                <a:latin typeface="Verdana" panose="020B0604030504040204" pitchFamily="34" charset="0"/>
                <a:ea typeface="Verdana" panose="020B0604030504040204" pitchFamily="34" charset="0"/>
              </a:rPr>
              <a:t>in exceptional situations</a:t>
            </a:r>
            <a:r>
              <a:rPr lang="en-GB" dirty="0">
                <a:latin typeface="Verdana" panose="020B0604030504040204" pitchFamily="34" charset="0"/>
                <a:ea typeface="Verdana" panose="020B0604030504040204" pitchFamily="34" charset="0"/>
              </a:rPr>
              <a:t>, where despite </a:t>
            </a:r>
            <a:r>
              <a:rPr lang="en-GB" dirty="0">
                <a:solidFill>
                  <a:srgbClr val="FF0000"/>
                </a:solidFill>
                <a:latin typeface="Verdana" panose="020B0604030504040204" pitchFamily="34" charset="0"/>
                <a:ea typeface="Verdana" panose="020B0604030504040204" pitchFamily="34" charset="0"/>
              </a:rPr>
              <a:t>significant efforts </a:t>
            </a:r>
            <a:r>
              <a:rPr lang="en-GB" dirty="0">
                <a:latin typeface="Verdana" panose="020B0604030504040204" pitchFamily="34" charset="0"/>
                <a:ea typeface="Verdana" panose="020B0604030504040204" pitchFamily="34" charset="0"/>
              </a:rPr>
              <a:t>have been made, the will, wishes and preference of the person could not be determined</a:t>
            </a:r>
            <a:r>
              <a:rPr lang="en-GB" dirty="0" smtClean="0">
                <a:latin typeface="Verdana" panose="020B0604030504040204" pitchFamily="34" charset="0"/>
                <a:ea typeface="Verdana" panose="020B0604030504040204" pitchFamily="34" charset="0"/>
              </a:rPr>
              <a:t>,…, </a:t>
            </a:r>
            <a:r>
              <a:rPr lang="en-GB" dirty="0">
                <a:solidFill>
                  <a:srgbClr val="FF0000"/>
                </a:solidFill>
                <a:latin typeface="Verdana" panose="020B0604030504040204" pitchFamily="34" charset="0"/>
                <a:ea typeface="Verdana" panose="020B0604030504040204" pitchFamily="34" charset="0"/>
              </a:rPr>
              <a:t>representative functions </a:t>
            </a:r>
            <a:r>
              <a:rPr lang="en-GB" dirty="0">
                <a:latin typeface="Verdana" panose="020B0604030504040204" pitchFamily="34" charset="0"/>
                <a:ea typeface="Verdana" panose="020B0604030504040204" pitchFamily="34" charset="0"/>
              </a:rPr>
              <a:t>could be included”</a:t>
            </a:r>
          </a:p>
          <a:p>
            <a:pPr marL="342900" indent="-342900" algn="just">
              <a:lnSpc>
                <a:spcPct val="150000"/>
              </a:lnSpc>
              <a:buClr>
                <a:srgbClr val="FF0000"/>
              </a:buClr>
              <a:buFont typeface="+mj-lt"/>
              <a:buAutoNum type="arabicPeriod"/>
            </a:pPr>
            <a:r>
              <a:rPr lang="en-GB" b="1" dirty="0" smtClean="0">
                <a:solidFill>
                  <a:srgbClr val="FF0000"/>
                </a:solidFill>
                <a:latin typeface="Verdana" panose="020B0604030504040204" pitchFamily="34" charset="0"/>
                <a:ea typeface="Verdana" panose="020B0604030504040204" pitchFamily="34" charset="0"/>
              </a:rPr>
              <a:t>Powers of attorney and preventive mandates</a:t>
            </a:r>
            <a:r>
              <a:rPr lang="en-GB" b="1" dirty="0" smtClean="0">
                <a:latin typeface="Verdana" panose="020B0604030504040204" pitchFamily="34" charset="0"/>
                <a:ea typeface="Verdana" panose="020B0604030504040204" pitchFamily="34" charset="0"/>
              </a:rPr>
              <a:t> </a:t>
            </a:r>
            <a:r>
              <a:rPr lang="en-GB" dirty="0" smtClean="0">
                <a:latin typeface="Verdana" panose="020B0604030504040204" pitchFamily="34" charset="0"/>
                <a:ea typeface="Verdana" panose="020B0604030504040204" pitchFamily="34" charset="0"/>
              </a:rPr>
              <a:t>(256 to 262 “mandate without a power of attorney”)</a:t>
            </a:r>
          </a:p>
          <a:p>
            <a:pPr marL="342900" indent="-342900" algn="just">
              <a:lnSpc>
                <a:spcPct val="150000"/>
              </a:lnSpc>
              <a:buClr>
                <a:srgbClr val="FF0000"/>
              </a:buClr>
              <a:buFont typeface="+mj-lt"/>
              <a:buAutoNum type="arabicPeriod"/>
            </a:pPr>
            <a:r>
              <a:rPr lang="en-GB" b="1" dirty="0" smtClean="0">
                <a:solidFill>
                  <a:srgbClr val="FF0000"/>
                </a:solidFill>
                <a:latin typeface="Verdana" panose="020B0604030504040204" pitchFamily="34" charset="0"/>
                <a:ea typeface="Verdana" panose="020B0604030504040204" pitchFamily="34" charset="0"/>
              </a:rPr>
              <a:t>De facto guardian </a:t>
            </a:r>
            <a:r>
              <a:rPr lang="en-GB" dirty="0" smtClean="0">
                <a:latin typeface="Verdana" panose="020B0604030504040204" pitchFamily="34" charset="0"/>
                <a:ea typeface="Verdana" panose="020B0604030504040204" pitchFamily="34" charset="0"/>
              </a:rPr>
              <a:t>(263 to 267): Central mechanism with temporary authorisation (Voluntary Jurisdiction).</a:t>
            </a:r>
          </a:p>
          <a:p>
            <a:pPr marL="342900" indent="-342900" algn="just">
              <a:lnSpc>
                <a:spcPct val="150000"/>
              </a:lnSpc>
              <a:buClr>
                <a:srgbClr val="FF0000"/>
              </a:buClr>
              <a:buFont typeface="+mj-lt"/>
              <a:buAutoNum type="arabicPeriod"/>
            </a:pPr>
            <a:r>
              <a:rPr lang="en-GB" b="1" dirty="0" smtClean="0">
                <a:solidFill>
                  <a:srgbClr val="FF0000"/>
                </a:solidFill>
                <a:latin typeface="Verdana" panose="020B0604030504040204" pitchFamily="34" charset="0"/>
                <a:ea typeface="Verdana" panose="020B0604030504040204" pitchFamily="34" charset="0"/>
              </a:rPr>
              <a:t>Curatorship</a:t>
            </a:r>
            <a:r>
              <a:rPr lang="en-GB" b="1" dirty="0" smtClean="0">
                <a:latin typeface="Verdana" panose="020B0604030504040204" pitchFamily="34" charset="0"/>
                <a:ea typeface="Verdana" panose="020B0604030504040204" pitchFamily="34" charset="0"/>
              </a:rPr>
              <a:t> </a:t>
            </a:r>
            <a:r>
              <a:rPr lang="en-GB" dirty="0" smtClean="0">
                <a:latin typeface="Verdana" panose="020B0604030504040204" pitchFamily="34" charset="0"/>
                <a:ea typeface="Verdana" panose="020B0604030504040204" pitchFamily="34" charset="0"/>
              </a:rPr>
              <a:t>(268 to 270)</a:t>
            </a:r>
            <a:r>
              <a:rPr lang="en-GB" b="1" dirty="0" smtClean="0">
                <a:latin typeface="Verdana" panose="020B0604030504040204" pitchFamily="34" charset="0"/>
                <a:ea typeface="Verdana" panose="020B0604030504040204" pitchFamily="34" charset="0"/>
              </a:rPr>
              <a:t> </a:t>
            </a:r>
            <a:r>
              <a:rPr lang="en-GB" b="1" dirty="0" smtClean="0">
                <a:solidFill>
                  <a:srgbClr val="FF0000"/>
                </a:solidFill>
                <a:latin typeface="Verdana" panose="020B0604030504040204" pitchFamily="34" charset="0"/>
                <a:ea typeface="Verdana" panose="020B0604030504040204" pitchFamily="34" charset="0"/>
              </a:rPr>
              <a:t>“Only in exceptional situations, the curator will be able to assume the representation of the PWD”</a:t>
            </a:r>
          </a:p>
          <a:p>
            <a:pPr marL="342900" indent="-342900" algn="just">
              <a:lnSpc>
                <a:spcPct val="150000"/>
              </a:lnSpc>
              <a:buClr>
                <a:srgbClr val="FF0000"/>
              </a:buClr>
              <a:buFont typeface="+mj-lt"/>
              <a:buAutoNum type="arabicPeriod"/>
            </a:pPr>
            <a:r>
              <a:rPr lang="en-GB" b="1" dirty="0" smtClean="0">
                <a:solidFill>
                  <a:srgbClr val="FF0000"/>
                </a:solidFill>
                <a:latin typeface="Verdana" panose="020B0604030504040204" pitchFamily="34" charset="0"/>
                <a:ea typeface="Verdana" panose="020B0604030504040204" pitchFamily="34" charset="0"/>
              </a:rPr>
              <a:t>Self-curatorship </a:t>
            </a:r>
            <a:r>
              <a:rPr lang="en-GB" dirty="0" smtClean="0">
                <a:solidFill>
                  <a:schemeClr val="tx1"/>
                </a:solidFill>
                <a:latin typeface="Verdana" panose="020B0604030504040204" pitchFamily="34" charset="0"/>
                <a:ea typeface="Verdana" panose="020B0604030504040204" pitchFamily="34" charset="0"/>
              </a:rPr>
              <a:t>(271 to 281) and commons (282 to 294)</a:t>
            </a:r>
          </a:p>
          <a:p>
            <a:pPr marL="342900" indent="-342900" algn="just">
              <a:lnSpc>
                <a:spcPct val="150000"/>
              </a:lnSpc>
              <a:buClr>
                <a:srgbClr val="FF0000"/>
              </a:buClr>
              <a:buFont typeface="+mj-lt"/>
              <a:buAutoNum type="arabicPeriod"/>
            </a:pPr>
            <a:r>
              <a:rPr lang="en-GB" b="1" dirty="0" smtClean="0">
                <a:solidFill>
                  <a:srgbClr val="FF0000"/>
                </a:solidFill>
                <a:latin typeface="Verdana" panose="020B0604030504040204" pitchFamily="34" charset="0"/>
                <a:ea typeface="Verdana" panose="020B0604030504040204" pitchFamily="34" charset="0"/>
              </a:rPr>
              <a:t>Judicial ombudsman </a:t>
            </a:r>
            <a:r>
              <a:rPr lang="en-GB" dirty="0" smtClean="0">
                <a:solidFill>
                  <a:schemeClr val="tx1"/>
                </a:solidFill>
                <a:latin typeface="Verdana" panose="020B0604030504040204" pitchFamily="34" charset="0"/>
                <a:ea typeface="Verdana" panose="020B0604030504040204" pitchFamily="34" charset="0"/>
              </a:rPr>
              <a:t>(295 to 298)</a:t>
            </a:r>
          </a:p>
        </p:txBody>
      </p:sp>
      <p:pic>
        <p:nvPicPr>
          <p:cNvPr id="11" name="Google Shape;97;p2" descr="Social inclusion and supported decision-making" title="Social inclusion and supported decision-making"/>
          <p:cNvPicPr>
            <a:picLocks noChangeAspect="1"/>
          </p:cNvPicPr>
          <p:nvPr/>
        </p:nvPicPr>
        <p:blipFill rotWithShape="1">
          <a:blip r:embed="rId3">
            <a:alphaModFix/>
          </a:blip>
          <a:srcRect/>
          <a:stretch/>
        </p:blipFill>
        <p:spPr>
          <a:xfrm rot="-5400000">
            <a:off x="-521700" y="3538492"/>
            <a:ext cx="3720465" cy="588645"/>
          </a:xfrm>
          <a:prstGeom prst="rect">
            <a:avLst/>
          </a:prstGeom>
          <a:noFill/>
          <a:ln>
            <a:noFill/>
          </a:ln>
        </p:spPr>
      </p:pic>
      <p:pic>
        <p:nvPicPr>
          <p:cNvPr id="12" name="Imagen 11"/>
          <p:cNvPicPr>
            <a:picLocks noChangeAspect="1"/>
          </p:cNvPicPr>
          <p:nvPr/>
        </p:nvPicPr>
        <p:blipFill>
          <a:blip r:embed="rId4"/>
          <a:stretch>
            <a:fillRect/>
          </a:stretch>
        </p:blipFill>
        <p:spPr>
          <a:xfrm rot="-5400000">
            <a:off x="-1335276" y="3261438"/>
            <a:ext cx="3897830" cy="1143059"/>
          </a:xfrm>
          <a:prstGeom prst="rect">
            <a:avLst/>
          </a:prstGeom>
        </p:spPr>
      </p:pic>
      <p:sp>
        <p:nvSpPr>
          <p:cNvPr id="13" name="Google Shape;118;p3"/>
          <p:cNvSpPr txBox="1"/>
          <p:nvPr/>
        </p:nvSpPr>
        <p:spPr>
          <a:xfrm>
            <a:off x="1619872" y="228154"/>
            <a:ext cx="8868296" cy="892512"/>
          </a:xfrm>
          <a:prstGeom prst="rect">
            <a:avLst/>
          </a:prstGeom>
          <a:noFill/>
          <a:ln>
            <a:noFill/>
          </a:ln>
          <a:effectLst>
            <a:outerShdw blurRad="63500" dist="25400" dir="2700000" algn="tl" rotWithShape="0">
              <a:srgbClr val="000000">
                <a:alpha val="40000"/>
              </a:srgbClr>
            </a:outerShdw>
          </a:effectLst>
        </p:spPr>
        <p:txBody>
          <a:bodyPr spcFirstLastPara="1" wrap="square" lIns="91425" tIns="45700" rIns="91425" bIns="45700" anchor="t" anchorCtr="0">
            <a:spAutoFit/>
          </a:bodyPr>
          <a:lstStyle/>
          <a:p>
            <a:pPr lvl="0" algn="ctr"/>
            <a:r>
              <a:rPr lang="en-GB" sz="2600" b="1" dirty="0" smtClean="0">
                <a:latin typeface="Verdana" panose="020B0604030504040204" pitchFamily="34" charset="0"/>
                <a:ea typeface="Verdana" panose="020B0604030504040204" pitchFamily="34" charset="0"/>
                <a:cs typeface="Arial" panose="020B0604020202020204" pitchFamily="34" charset="0"/>
              </a:rPr>
              <a:t>The new Spanish Legal Framework</a:t>
            </a:r>
          </a:p>
          <a:p>
            <a:pPr lvl="0" algn="ctr"/>
            <a:r>
              <a:rPr lang="en-GB" sz="2600" b="1" dirty="0" smtClean="0">
                <a:latin typeface="Verdana" panose="020B0604030504040204" pitchFamily="34" charset="0"/>
                <a:ea typeface="Verdana" panose="020B0604030504040204" pitchFamily="34" charset="0"/>
                <a:cs typeface="Arial" panose="020B0604020202020204" pitchFamily="34" charset="0"/>
              </a:rPr>
              <a:t>(Law 8/2021)</a:t>
            </a:r>
            <a:endParaRPr sz="2600" b="1" i="0" u="none" strike="noStrike" cap="none" dirty="0">
              <a:solidFill>
                <a:srgbClr val="000000"/>
              </a:solidFill>
              <a:latin typeface="Verdana" panose="020B0604030504040204" pitchFamily="34" charset="0"/>
              <a:ea typeface="Verdana" panose="020B0604030504040204" pitchFamily="34" charset="0"/>
              <a:cs typeface="Arial" panose="020B0604020202020204" pitchFamily="34" charset="0"/>
              <a:sym typeface="Helvetica Neue"/>
            </a:endParaRPr>
          </a:p>
        </p:txBody>
      </p:sp>
      <p:sp>
        <p:nvSpPr>
          <p:cNvPr id="14" name="Rectángulo 13"/>
          <p:cNvSpPr/>
          <p:nvPr/>
        </p:nvSpPr>
        <p:spPr>
          <a:xfrm>
            <a:off x="2044020" y="1297462"/>
            <a:ext cx="8836923" cy="830997"/>
          </a:xfrm>
          <a:prstGeom prst="rect">
            <a:avLst/>
          </a:prstGeom>
        </p:spPr>
        <p:txBody>
          <a:bodyPr wrap="square">
            <a:spAutoFit/>
          </a:bodyPr>
          <a:lstStyle/>
          <a:p>
            <a:pPr lvl="0" algn="ctr">
              <a:lnSpc>
                <a:spcPct val="150000"/>
              </a:lnSpc>
              <a:spcAft>
                <a:spcPts val="600"/>
              </a:spcAft>
            </a:pPr>
            <a:r>
              <a:rPr lang="en-US" sz="1600" b="1" dirty="0" smtClean="0">
                <a:latin typeface="Verdana" panose="020B0604030504040204" pitchFamily="34" charset="0"/>
                <a:ea typeface="Verdana" panose="020B0604030504040204" pitchFamily="34" charset="0"/>
              </a:rPr>
              <a:t>“Law on the reform of Civil and Procedural legislation to support persons with disabilities in the exercise </a:t>
            </a:r>
            <a:r>
              <a:rPr lang="en-US" sz="1600" b="1" dirty="0">
                <a:latin typeface="Verdana" panose="020B0604030504040204" pitchFamily="34" charset="0"/>
                <a:ea typeface="Verdana" panose="020B0604030504040204" pitchFamily="34" charset="0"/>
              </a:rPr>
              <a:t>of their legal </a:t>
            </a:r>
            <a:r>
              <a:rPr lang="en-US" sz="1600" b="1" dirty="0" smtClean="0">
                <a:latin typeface="Verdana" panose="020B0604030504040204" pitchFamily="34" charset="0"/>
                <a:ea typeface="Verdana" panose="020B0604030504040204" pitchFamily="34" charset="0"/>
              </a:rPr>
              <a:t>capacity”.</a:t>
            </a:r>
            <a:endParaRPr lang="ca-ES" dirty="0"/>
          </a:p>
        </p:txBody>
      </p:sp>
    </p:spTree>
    <p:extLst>
      <p:ext uri="{BB962C8B-B14F-4D97-AF65-F5344CB8AC3E}">
        <p14:creationId xmlns:p14="http://schemas.microsoft.com/office/powerpoint/2010/main" val="3122807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8" name="Google Shape;118;p3"/>
          <p:cNvSpPr txBox="1"/>
          <p:nvPr/>
        </p:nvSpPr>
        <p:spPr>
          <a:xfrm>
            <a:off x="1619872" y="228154"/>
            <a:ext cx="8868296" cy="892512"/>
          </a:xfrm>
          <a:prstGeom prst="rect">
            <a:avLst/>
          </a:prstGeom>
          <a:noFill/>
          <a:ln>
            <a:noFill/>
          </a:ln>
          <a:effectLst>
            <a:outerShdw blurRad="63500" dist="25400" dir="2700000" algn="tl" rotWithShape="0">
              <a:srgbClr val="000000">
                <a:alpha val="40000"/>
              </a:srgbClr>
            </a:outerShdw>
          </a:effectLst>
        </p:spPr>
        <p:txBody>
          <a:bodyPr spcFirstLastPara="1" wrap="square" lIns="91425" tIns="45700" rIns="91425" bIns="45700" anchor="t" anchorCtr="0">
            <a:spAutoFit/>
          </a:bodyPr>
          <a:lstStyle/>
          <a:p>
            <a:pPr lvl="0" algn="ctr"/>
            <a:r>
              <a:rPr lang="en-GB" sz="2600" b="1" dirty="0" smtClean="0">
                <a:latin typeface="Verdana" panose="020B0604030504040204" pitchFamily="34" charset="0"/>
                <a:ea typeface="Verdana" panose="020B0604030504040204" pitchFamily="34" charset="0"/>
                <a:cs typeface="Arial" panose="020B0604020202020204" pitchFamily="34" charset="0"/>
              </a:rPr>
              <a:t>The Catalan Decree</a:t>
            </a:r>
          </a:p>
          <a:p>
            <a:pPr lvl="0" algn="ctr"/>
            <a:r>
              <a:rPr lang="en-GB" sz="2600" b="1" dirty="0" smtClean="0">
                <a:latin typeface="Verdana" panose="020B0604030504040204" pitchFamily="34" charset="0"/>
                <a:ea typeface="Verdana" panose="020B0604030504040204" pitchFamily="34" charset="0"/>
                <a:cs typeface="Arial" panose="020B0604020202020204" pitchFamily="34" charset="0"/>
              </a:rPr>
              <a:t>(Law Decree 19/2021 from 31th August)</a:t>
            </a:r>
            <a:endParaRPr sz="2600" b="1" i="0" u="none" strike="noStrike" cap="none" dirty="0">
              <a:solidFill>
                <a:srgbClr val="000000"/>
              </a:solidFill>
              <a:latin typeface="Verdana" panose="020B0604030504040204" pitchFamily="34" charset="0"/>
              <a:ea typeface="Verdana" panose="020B0604030504040204" pitchFamily="34" charset="0"/>
              <a:cs typeface="Arial" panose="020B0604020202020204" pitchFamily="34" charset="0"/>
              <a:sym typeface="Helvetica Neue"/>
            </a:endParaRPr>
          </a:p>
        </p:txBody>
      </p:sp>
      <p:grpSp>
        <p:nvGrpSpPr>
          <p:cNvPr id="112" name="Google Shape;112;p3"/>
          <p:cNvGrpSpPr/>
          <p:nvPr/>
        </p:nvGrpSpPr>
        <p:grpSpPr>
          <a:xfrm flipH="1">
            <a:off x="10741136" y="-454724"/>
            <a:ext cx="2323655" cy="2323656"/>
            <a:chOff x="-872270" y="-454724"/>
            <a:chExt cx="2323655" cy="2323656"/>
          </a:xfrm>
        </p:grpSpPr>
        <p:sp>
          <p:nvSpPr>
            <p:cNvPr id="113" name="Google Shape;113;p3"/>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 name="Google Shape;114;p3"/>
            <p:cNvSpPr/>
            <p:nvPr/>
          </p:nvSpPr>
          <p:spPr>
            <a:xfrm rot="2700000">
              <a:off x="301285" y="1282788"/>
              <a:ext cx="485578" cy="48557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15" name="Google Shape;115;p3"/>
          <p:cNvSpPr/>
          <p:nvPr/>
        </p:nvSpPr>
        <p:spPr>
          <a:xfrm rot="2700000">
            <a:off x="2737196" y="6033666"/>
            <a:ext cx="645368" cy="64536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 name="Google Shape;116;p3"/>
          <p:cNvSpPr/>
          <p:nvPr/>
        </p:nvSpPr>
        <p:spPr>
          <a:xfrm>
            <a:off x="1343436" y="5721108"/>
            <a:ext cx="2261965" cy="1136891"/>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 name="Rectángulo 2"/>
          <p:cNvSpPr/>
          <p:nvPr/>
        </p:nvSpPr>
        <p:spPr>
          <a:xfrm>
            <a:off x="2044020" y="1297462"/>
            <a:ext cx="8836923" cy="830997"/>
          </a:xfrm>
          <a:prstGeom prst="rect">
            <a:avLst/>
          </a:prstGeom>
        </p:spPr>
        <p:txBody>
          <a:bodyPr wrap="square">
            <a:spAutoFit/>
          </a:bodyPr>
          <a:lstStyle/>
          <a:p>
            <a:pPr lvl="0" algn="ctr">
              <a:lnSpc>
                <a:spcPct val="150000"/>
              </a:lnSpc>
              <a:spcAft>
                <a:spcPts val="600"/>
              </a:spcAft>
            </a:pPr>
            <a:r>
              <a:rPr lang="en-US" sz="1600" b="1" dirty="0" smtClean="0">
                <a:latin typeface="Verdana" panose="020B0604030504040204" pitchFamily="34" charset="0"/>
                <a:ea typeface="Verdana" panose="020B0604030504040204" pitchFamily="34" charset="0"/>
              </a:rPr>
              <a:t>“Adapting the Catalan Civil Code to the reform of the procedure to modify legal capacity”</a:t>
            </a:r>
            <a:endParaRPr lang="ca-ES" dirty="0"/>
          </a:p>
        </p:txBody>
      </p:sp>
      <p:sp>
        <p:nvSpPr>
          <p:cNvPr id="12" name="Rectángulo 11"/>
          <p:cNvSpPr/>
          <p:nvPr/>
        </p:nvSpPr>
        <p:spPr>
          <a:xfrm>
            <a:off x="1782293" y="2433553"/>
            <a:ext cx="9691734" cy="1708160"/>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n-GB" dirty="0" smtClean="0">
                <a:solidFill>
                  <a:schemeClr val="tx1"/>
                </a:solidFill>
                <a:latin typeface="Verdana" panose="020B0604030504040204" pitchFamily="34" charset="0"/>
                <a:ea typeface="Verdana" panose="020B0604030504040204" pitchFamily="34" charset="0"/>
              </a:rPr>
              <a:t>In effect since September 3</a:t>
            </a:r>
            <a:r>
              <a:rPr lang="en-GB" baseline="30000" dirty="0" smtClean="0">
                <a:solidFill>
                  <a:schemeClr val="tx1"/>
                </a:solidFill>
                <a:latin typeface="Verdana" panose="020B0604030504040204" pitchFamily="34" charset="0"/>
                <a:ea typeface="Verdana" panose="020B0604030504040204" pitchFamily="34" charset="0"/>
              </a:rPr>
              <a:t>rd</a:t>
            </a:r>
            <a:r>
              <a:rPr lang="en-GB" dirty="0" smtClean="0">
                <a:solidFill>
                  <a:schemeClr val="tx1"/>
                </a:solidFill>
                <a:latin typeface="Verdana" panose="020B0604030504040204" pitchFamily="34" charset="0"/>
                <a:ea typeface="Verdana" panose="020B0604030504040204" pitchFamily="34" charset="0"/>
              </a:rPr>
              <a:t> 2021</a:t>
            </a:r>
          </a:p>
          <a:p>
            <a:pPr marL="285750" indent="-285750" algn="just">
              <a:lnSpc>
                <a:spcPct val="150000"/>
              </a:lnSpc>
              <a:buFont typeface="Wingdings" panose="05000000000000000000" pitchFamily="2" charset="2"/>
              <a:buChar char="§"/>
            </a:pPr>
            <a:r>
              <a:rPr lang="en-GB" b="1" dirty="0" smtClean="0">
                <a:solidFill>
                  <a:schemeClr val="tx1"/>
                </a:solidFill>
                <a:latin typeface="Verdana" panose="020B0604030504040204" pitchFamily="34" charset="0"/>
                <a:ea typeface="Verdana" panose="020B0604030504040204" pitchFamily="34" charset="0"/>
              </a:rPr>
              <a:t>Temporary measure with legal effects </a:t>
            </a:r>
            <a:r>
              <a:rPr lang="en-GB" dirty="0" smtClean="0">
                <a:solidFill>
                  <a:schemeClr val="tx1"/>
                </a:solidFill>
                <a:latin typeface="Verdana" panose="020B0604030504040204" pitchFamily="34" charset="0"/>
                <a:ea typeface="Verdana" panose="020B0604030504040204" pitchFamily="34" charset="0"/>
              </a:rPr>
              <a:t>until a new Catalan Civil Code is drafted and approved.</a:t>
            </a:r>
          </a:p>
          <a:p>
            <a:pPr marL="285750" indent="-285750" algn="just">
              <a:lnSpc>
                <a:spcPct val="150000"/>
              </a:lnSpc>
              <a:buFont typeface="Wingdings" panose="05000000000000000000" pitchFamily="2" charset="2"/>
              <a:buChar char="§"/>
            </a:pPr>
            <a:r>
              <a:rPr lang="en-GB" b="1" dirty="0" smtClean="0">
                <a:solidFill>
                  <a:schemeClr val="tx1"/>
                </a:solidFill>
                <a:latin typeface="Verdana" panose="020B0604030504040204" pitchFamily="34" charset="0"/>
                <a:ea typeface="Verdana" panose="020B0604030504040204" pitchFamily="34" charset="0"/>
              </a:rPr>
              <a:t>Relies on the “Assistance” as a mechanism to provide support to persons who need it.</a:t>
            </a:r>
          </a:p>
          <a:p>
            <a:pPr marL="285750" indent="-285750" algn="just">
              <a:lnSpc>
                <a:spcPct val="150000"/>
              </a:lnSpc>
              <a:buFont typeface="Wingdings" panose="05000000000000000000" pitchFamily="2" charset="2"/>
              <a:buChar char="§"/>
            </a:pPr>
            <a:r>
              <a:rPr lang="en-GB" dirty="0" smtClean="0">
                <a:solidFill>
                  <a:schemeClr val="tx1"/>
                </a:solidFill>
                <a:latin typeface="Verdana" panose="020B0604030504040204" pitchFamily="34" charset="0"/>
                <a:ea typeface="Verdana" panose="020B0604030504040204" pitchFamily="34" charset="0"/>
              </a:rPr>
              <a:t>The “Assistance” can be constituted </a:t>
            </a:r>
            <a:r>
              <a:rPr lang="en-GB" b="1" dirty="0" smtClean="0">
                <a:solidFill>
                  <a:schemeClr val="tx1"/>
                </a:solidFill>
                <a:latin typeface="Verdana" panose="020B0604030504040204" pitchFamily="34" charset="0"/>
                <a:ea typeface="Verdana" panose="020B0604030504040204" pitchFamily="34" charset="0"/>
              </a:rPr>
              <a:t>judicially and by notary</a:t>
            </a:r>
            <a:r>
              <a:rPr lang="en-GB" dirty="0" smtClean="0">
                <a:solidFill>
                  <a:schemeClr val="tx1"/>
                </a:solidFill>
                <a:latin typeface="Verdana" panose="020B0604030504040204" pitchFamily="34" charset="0"/>
                <a:ea typeface="Verdana" panose="020B0604030504040204" pitchFamily="34" charset="0"/>
              </a:rPr>
              <a:t>. </a:t>
            </a:r>
          </a:p>
          <a:p>
            <a:pPr marL="285750" indent="-285750" algn="just">
              <a:lnSpc>
                <a:spcPct val="150000"/>
              </a:lnSpc>
              <a:buFont typeface="Wingdings" panose="05000000000000000000" pitchFamily="2" charset="2"/>
              <a:buChar char="§"/>
            </a:pPr>
            <a:r>
              <a:rPr lang="en-GB" dirty="0" smtClean="0">
                <a:solidFill>
                  <a:schemeClr val="tx1"/>
                </a:solidFill>
                <a:latin typeface="Verdana" panose="020B0604030504040204" pitchFamily="34" charset="0"/>
                <a:ea typeface="Verdana" panose="020B0604030504040204" pitchFamily="34" charset="0"/>
              </a:rPr>
              <a:t>Forbids the use of “Guardianship”, “Curatorship” and extended or rehabilitated “Parental Authority”.</a:t>
            </a:r>
            <a:endParaRPr lang="en-GB" dirty="0">
              <a:solidFill>
                <a:schemeClr val="tx1"/>
              </a:solidFill>
              <a:latin typeface="Verdana" panose="020B0604030504040204" pitchFamily="34" charset="0"/>
              <a:ea typeface="Verdana" panose="020B060403050404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701" y="4386314"/>
            <a:ext cx="5687380" cy="2426381"/>
          </a:xfrm>
          <a:prstGeom prst="rect">
            <a:avLst/>
          </a:prstGeom>
        </p:spPr>
      </p:pic>
      <p:pic>
        <p:nvPicPr>
          <p:cNvPr id="13" name="Google Shape;97;p2" descr="Social inclusion and supported decision-making" title="Social inclusion and supported decision-making"/>
          <p:cNvPicPr>
            <a:picLocks noChangeAspect="1"/>
          </p:cNvPicPr>
          <p:nvPr/>
        </p:nvPicPr>
        <p:blipFill rotWithShape="1">
          <a:blip r:embed="rId4">
            <a:alphaModFix/>
          </a:blip>
          <a:srcRect/>
          <a:stretch/>
        </p:blipFill>
        <p:spPr>
          <a:xfrm rot="-5400000">
            <a:off x="-521700" y="3538492"/>
            <a:ext cx="3720465" cy="588645"/>
          </a:xfrm>
          <a:prstGeom prst="rect">
            <a:avLst/>
          </a:prstGeom>
          <a:noFill/>
          <a:ln>
            <a:noFill/>
          </a:ln>
        </p:spPr>
      </p:pic>
      <p:pic>
        <p:nvPicPr>
          <p:cNvPr id="14" name="Imagen 13"/>
          <p:cNvPicPr>
            <a:picLocks noChangeAspect="1"/>
          </p:cNvPicPr>
          <p:nvPr/>
        </p:nvPicPr>
        <p:blipFill>
          <a:blip r:embed="rId5"/>
          <a:stretch>
            <a:fillRect/>
          </a:stretch>
        </p:blipFill>
        <p:spPr>
          <a:xfrm rot="-5400000">
            <a:off x="-1335276" y="3261438"/>
            <a:ext cx="3897830" cy="1143059"/>
          </a:xfrm>
          <a:prstGeom prst="rect">
            <a:avLst/>
          </a:prstGeom>
        </p:spPr>
      </p:pic>
    </p:spTree>
    <p:extLst>
      <p:ext uri="{BB962C8B-B14F-4D97-AF65-F5344CB8AC3E}">
        <p14:creationId xmlns:p14="http://schemas.microsoft.com/office/powerpoint/2010/main" val="2291333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94" name="Google Shape;194;p8"/>
          <p:cNvSpPr txBox="1">
            <a:spLocks noGrp="1"/>
          </p:cNvSpPr>
          <p:nvPr>
            <p:ph type="body" idx="1"/>
          </p:nvPr>
        </p:nvSpPr>
        <p:spPr>
          <a:xfrm>
            <a:off x="1492742" y="1675034"/>
            <a:ext cx="10155705" cy="4682707"/>
          </a:xfrm>
          <a:prstGeom prst="rect">
            <a:avLst/>
          </a:prstGeom>
          <a:noFill/>
          <a:ln>
            <a:noFill/>
          </a:ln>
        </p:spPr>
        <p:txBody>
          <a:bodyPr spcFirstLastPara="1" wrap="square" lIns="91425" tIns="45700" rIns="91425" bIns="45700" anchor="t" anchorCtr="0">
            <a:noAutofit/>
          </a:bodyPr>
          <a:lstStyle/>
          <a:p>
            <a:pPr lvl="0" indent="-330200" algn="just">
              <a:lnSpc>
                <a:spcPct val="150000"/>
              </a:lnSpc>
              <a:buSzPts val="1600"/>
              <a:buFont typeface="Noto Sans Symbols"/>
              <a:buChar char="▪"/>
            </a:pPr>
            <a:r>
              <a:rPr lang="en-US" sz="1400" b="1" dirty="0">
                <a:latin typeface="Verdana" panose="020B0604030504040204" pitchFamily="34" charset="0"/>
                <a:ea typeface="Verdana" panose="020B0604030504040204" pitchFamily="34" charset="0"/>
                <a:cs typeface="Arial Unicode MS" panose="020B0604020202020204" pitchFamily="34" charset="-128"/>
                <a:sym typeface="Helvetica Neue"/>
              </a:rPr>
              <a:t>Exclusive </a:t>
            </a:r>
            <a:r>
              <a:rPr lang="en-US" sz="14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of </a:t>
            </a:r>
            <a:r>
              <a:rPr lang="en-US" sz="1400" b="1" dirty="0">
                <a:latin typeface="Verdana" panose="020B0604030504040204" pitchFamily="34" charset="0"/>
                <a:ea typeface="Verdana" panose="020B0604030504040204" pitchFamily="34" charset="0"/>
                <a:cs typeface="Arial Unicode MS" panose="020B0604020202020204" pitchFamily="34" charset="-128"/>
                <a:sym typeface="Helvetica Neue"/>
              </a:rPr>
              <a:t>the </a:t>
            </a:r>
            <a:r>
              <a:rPr lang="en-US" sz="14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Catalan Civil Code</a:t>
            </a:r>
            <a:r>
              <a:rPr lang="en-US" sz="1400" dirty="0" smtClean="0">
                <a:latin typeface="Verdana" panose="020B0604030504040204" pitchFamily="34" charset="0"/>
                <a:ea typeface="Verdana" panose="020B0604030504040204" pitchFamily="34" charset="0"/>
                <a:cs typeface="Arial Unicode MS" panose="020B0604020202020204" pitchFamily="34" charset="-128"/>
                <a:sym typeface="Helvetica Neue"/>
              </a:rPr>
              <a:t>. </a:t>
            </a:r>
            <a:r>
              <a:rPr lang="en-US" sz="1400" dirty="0">
                <a:latin typeface="Verdana" panose="020B0604030504040204" pitchFamily="34" charset="0"/>
                <a:ea typeface="Verdana" panose="020B0604030504040204" pitchFamily="34" charset="0"/>
                <a:cs typeface="Arial Unicode MS" panose="020B0604020202020204" pitchFamily="34" charset="-128"/>
                <a:sym typeface="Helvetica Neue"/>
              </a:rPr>
              <a:t>It does not exist in other communities in Spain.</a:t>
            </a:r>
          </a:p>
          <a:p>
            <a:pPr lvl="0" indent="-330200" algn="just">
              <a:lnSpc>
                <a:spcPct val="150000"/>
              </a:lnSpc>
              <a:buSzPts val="1600"/>
              <a:buFont typeface="Noto Sans Symbols"/>
              <a:buChar char="▪"/>
            </a:pPr>
            <a:r>
              <a:rPr lang="en-US" sz="1400" dirty="0" smtClean="0">
                <a:latin typeface="Verdana" panose="020B0604030504040204" pitchFamily="34" charset="0"/>
                <a:ea typeface="Verdana" panose="020B0604030504040204" pitchFamily="34" charset="0"/>
                <a:cs typeface="Arial Unicode MS" panose="020B0604020202020204" pitchFamily="34" charset="-128"/>
                <a:sym typeface="Helvetica Neue"/>
              </a:rPr>
              <a:t>Adults </a:t>
            </a:r>
            <a:r>
              <a:rPr lang="en-US" sz="1400" dirty="0">
                <a:latin typeface="Verdana" panose="020B0604030504040204" pitchFamily="34" charset="0"/>
                <a:ea typeface="Verdana" panose="020B0604030504040204" pitchFamily="34" charset="0"/>
                <a:cs typeface="Arial Unicode MS" panose="020B0604020202020204" pitchFamily="34" charset="-128"/>
                <a:sym typeface="Helvetica Neue"/>
              </a:rPr>
              <a:t>with a </a:t>
            </a:r>
            <a:r>
              <a:rPr lang="en-US" sz="1400" dirty="0" smtClean="0">
                <a:latin typeface="Verdana" panose="020B0604030504040204" pitchFamily="34" charset="0"/>
                <a:ea typeface="Verdana" panose="020B0604030504040204" pitchFamily="34" charset="0"/>
                <a:cs typeface="Arial Unicode MS" panose="020B0604020202020204" pitchFamily="34" charset="-128"/>
                <a:sym typeface="Helvetica Neue"/>
              </a:rPr>
              <a:t>‘non-disabling </a:t>
            </a:r>
            <a:r>
              <a:rPr lang="en-US" sz="1400" dirty="0">
                <a:latin typeface="Verdana" panose="020B0604030504040204" pitchFamily="34" charset="0"/>
                <a:ea typeface="Verdana" panose="020B0604030504040204" pitchFamily="34" charset="0"/>
                <a:cs typeface="Arial Unicode MS" panose="020B0604020202020204" pitchFamily="34" charset="-128"/>
                <a:sym typeface="Helvetica Neue"/>
              </a:rPr>
              <a:t>impairment’ of physical or mental faculties may </a:t>
            </a:r>
            <a:r>
              <a:rPr lang="en-US" sz="14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voluntarily request </a:t>
            </a:r>
            <a:r>
              <a:rPr lang="en-US" sz="1400" dirty="0">
                <a:latin typeface="Verdana" panose="020B0604030504040204" pitchFamily="34" charset="0"/>
                <a:ea typeface="Verdana" panose="020B0604030504040204" pitchFamily="34" charset="0"/>
                <a:cs typeface="Arial Unicode MS" panose="020B0604020202020204" pitchFamily="34" charset="-128"/>
                <a:sym typeface="Helvetica Neue"/>
              </a:rPr>
              <a:t>the judicial authority to appoint an assistant, by the procedure of voluntary jurisdiction</a:t>
            </a:r>
            <a:r>
              <a:rPr lang="en-US" sz="1400" dirty="0" smtClean="0">
                <a:latin typeface="Verdana" panose="020B0604030504040204" pitchFamily="34" charset="0"/>
                <a:ea typeface="Verdana" panose="020B0604030504040204" pitchFamily="34" charset="0"/>
                <a:cs typeface="Arial Unicode MS" panose="020B0604020202020204" pitchFamily="34" charset="-128"/>
                <a:sym typeface="Helvetica Neue"/>
              </a:rPr>
              <a:t>.</a:t>
            </a:r>
            <a:endParaRPr lang="en-US" sz="1400" dirty="0">
              <a:latin typeface="Verdana" panose="020B0604030504040204" pitchFamily="34" charset="0"/>
              <a:ea typeface="Verdana" panose="020B0604030504040204" pitchFamily="34" charset="0"/>
              <a:cs typeface="Arial Unicode MS" panose="020B0604020202020204" pitchFamily="34" charset="-128"/>
              <a:sym typeface="Helvetica Neue"/>
            </a:endParaRPr>
          </a:p>
          <a:p>
            <a:pPr lvl="0" indent="-330200" algn="just">
              <a:lnSpc>
                <a:spcPct val="150000"/>
              </a:lnSpc>
              <a:buSzPts val="1600"/>
              <a:buFont typeface="Noto Sans Symbols"/>
              <a:buChar char="▪"/>
            </a:pPr>
            <a:r>
              <a:rPr lang="en-US" sz="1400" b="1" dirty="0">
                <a:latin typeface="Verdana" panose="020B0604030504040204" pitchFamily="34" charset="0"/>
                <a:ea typeface="Verdana" panose="020B0604030504040204" pitchFamily="34" charset="0"/>
                <a:cs typeface="Arial Unicode MS" panose="020B0604020202020204" pitchFamily="34" charset="-128"/>
                <a:sym typeface="Helvetica Neue"/>
              </a:rPr>
              <a:t>The judicial authority must respect the will of the person </a:t>
            </a:r>
            <a:r>
              <a:rPr lang="en-US" sz="1400" dirty="0">
                <a:latin typeface="Verdana" panose="020B0604030504040204" pitchFamily="34" charset="0"/>
                <a:ea typeface="Verdana" panose="020B0604030504040204" pitchFamily="34" charset="0"/>
                <a:cs typeface="Arial Unicode MS" panose="020B0604020202020204" pitchFamily="34" charset="-128"/>
                <a:sym typeface="Helvetica Neue"/>
              </a:rPr>
              <a:t>when appointing an assistant.</a:t>
            </a:r>
          </a:p>
          <a:p>
            <a:pPr lvl="0" indent="-330200" algn="just">
              <a:lnSpc>
                <a:spcPct val="150000"/>
              </a:lnSpc>
              <a:buSzPts val="1600"/>
              <a:buFont typeface="Noto Sans Symbols"/>
              <a:buChar char="▪"/>
            </a:pPr>
            <a:r>
              <a:rPr lang="en-US" sz="1400" dirty="0">
                <a:latin typeface="Verdana" panose="020B0604030504040204" pitchFamily="34" charset="0"/>
                <a:ea typeface="Verdana" panose="020B0604030504040204" pitchFamily="34" charset="0"/>
                <a:cs typeface="Arial Unicode MS" panose="020B0604020202020204" pitchFamily="34" charset="-128"/>
                <a:sym typeface="Helvetica Neue"/>
              </a:rPr>
              <a:t>The resolution must specify the areas or spheres in which the assistant can act (health, financial management, personal) </a:t>
            </a:r>
            <a:r>
              <a:rPr lang="en-US" sz="1400" b="1" dirty="0">
                <a:latin typeface="Verdana" panose="020B0604030504040204" pitchFamily="34" charset="0"/>
                <a:ea typeface="Verdana" panose="020B0604030504040204" pitchFamily="34" charset="0"/>
                <a:cs typeface="Arial Unicode MS" panose="020B0604020202020204" pitchFamily="34" charset="-128"/>
                <a:sym typeface="Helvetica Neue"/>
              </a:rPr>
              <a:t>always respecting the will and preferences of the person.</a:t>
            </a:r>
          </a:p>
          <a:p>
            <a:pPr lvl="0" indent="-330200" algn="just">
              <a:lnSpc>
                <a:spcPct val="150000"/>
              </a:lnSpc>
              <a:buSzPts val="1600"/>
              <a:buFont typeface="Noto Sans Symbols"/>
              <a:buChar char="▪"/>
            </a:pPr>
            <a:r>
              <a:rPr lang="en-US" sz="1400" dirty="0">
                <a:latin typeface="Verdana" panose="020B0604030504040204" pitchFamily="34" charset="0"/>
                <a:ea typeface="Verdana" panose="020B0604030504040204" pitchFamily="34" charset="0"/>
                <a:cs typeface="Arial Unicode MS" panose="020B0604020202020204" pitchFamily="34" charset="-128"/>
                <a:sym typeface="Helvetica Neue"/>
              </a:rPr>
              <a:t>The </a:t>
            </a:r>
            <a:r>
              <a:rPr lang="en-US" sz="1400" b="1" dirty="0">
                <a:latin typeface="Verdana" panose="020B0604030504040204" pitchFamily="34" charset="0"/>
                <a:ea typeface="Verdana" panose="020B0604030504040204" pitchFamily="34" charset="0"/>
                <a:cs typeface="Arial Unicode MS" panose="020B0604020202020204" pitchFamily="34" charset="-128"/>
                <a:sym typeface="Helvetica Neue"/>
              </a:rPr>
              <a:t>acts that the person carries out without </a:t>
            </a:r>
            <a:r>
              <a:rPr lang="en-US" sz="14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the </a:t>
            </a:r>
            <a:r>
              <a:rPr lang="en-US" sz="1400" b="1" dirty="0">
                <a:latin typeface="Verdana" panose="020B0604030504040204" pitchFamily="34" charset="0"/>
                <a:ea typeface="Verdana" panose="020B0604030504040204" pitchFamily="34" charset="0"/>
                <a:cs typeface="Arial Unicode MS" panose="020B0604020202020204" pitchFamily="34" charset="-128"/>
                <a:sym typeface="Helvetica Neue"/>
              </a:rPr>
              <a:t>assistant are valid, but </a:t>
            </a:r>
            <a:r>
              <a:rPr lang="en-US" sz="14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voidable/nullified </a:t>
            </a:r>
            <a:r>
              <a:rPr lang="en-US" sz="1400" b="1" dirty="0">
                <a:latin typeface="Verdana" panose="020B0604030504040204" pitchFamily="34" charset="0"/>
                <a:ea typeface="Verdana" panose="020B0604030504040204" pitchFamily="34" charset="0"/>
                <a:cs typeface="Arial Unicode MS" panose="020B0604020202020204" pitchFamily="34" charset="-128"/>
                <a:sym typeface="Helvetica Neue"/>
              </a:rPr>
              <a:t>if </a:t>
            </a:r>
            <a:r>
              <a:rPr lang="en-US" sz="1400" dirty="0">
                <a:latin typeface="Verdana" panose="020B0604030504040204" pitchFamily="34" charset="0"/>
                <a:ea typeface="Verdana" panose="020B0604030504040204" pitchFamily="34" charset="0"/>
                <a:cs typeface="Arial Unicode MS" panose="020B0604020202020204" pitchFamily="34" charset="-128"/>
                <a:sym typeface="Helvetica Neue"/>
              </a:rPr>
              <a:t>they are considered </a:t>
            </a:r>
            <a:r>
              <a:rPr lang="en-US" sz="1400" b="1" dirty="0">
                <a:latin typeface="Verdana" panose="020B0604030504040204" pitchFamily="34" charset="0"/>
                <a:ea typeface="Verdana" panose="020B0604030504040204" pitchFamily="34" charset="0"/>
                <a:cs typeface="Arial Unicode MS" panose="020B0604020202020204" pitchFamily="34" charset="-128"/>
                <a:sym typeface="Helvetica Neue"/>
              </a:rPr>
              <a:t>harmful.</a:t>
            </a:r>
          </a:p>
          <a:p>
            <a:pPr lvl="0" indent="-330200" algn="just">
              <a:lnSpc>
                <a:spcPct val="150000"/>
              </a:lnSpc>
              <a:buSzPts val="1600"/>
              <a:buFont typeface="Noto Sans Symbols"/>
              <a:buChar char="▪"/>
            </a:pPr>
            <a:r>
              <a:rPr lang="en-US" sz="14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Judicial control </a:t>
            </a:r>
            <a:r>
              <a:rPr lang="en-US" sz="1400" dirty="0" smtClean="0">
                <a:latin typeface="Verdana" panose="020B0604030504040204" pitchFamily="34" charset="0"/>
                <a:ea typeface="Verdana" panose="020B0604030504040204" pitchFamily="34" charset="0"/>
                <a:cs typeface="Arial Unicode MS" panose="020B0604020202020204" pitchFamily="34" charset="-128"/>
                <a:sym typeface="Helvetica Neue"/>
              </a:rPr>
              <a:t>of the role of the assistant (safeguard).</a:t>
            </a:r>
            <a:endParaRPr lang="es-ES" sz="1400" dirty="0" smtClean="0">
              <a:solidFill>
                <a:schemeClr val="dk1"/>
              </a:solidFill>
              <a:latin typeface="Verdana" panose="020B0604030504040204" pitchFamily="34" charset="0"/>
              <a:ea typeface="Verdana" panose="020B0604030504040204" pitchFamily="34" charset="0"/>
              <a:cs typeface="Arial Unicode MS" panose="020B0604020202020204" pitchFamily="34" charset="-128"/>
              <a:sym typeface="Helvetica Neue"/>
            </a:endParaRPr>
          </a:p>
        </p:txBody>
      </p:sp>
      <p:grpSp>
        <p:nvGrpSpPr>
          <p:cNvPr id="187" name="Google Shape;187;p8" descr="Decoration" title="Decoration"/>
          <p:cNvGrpSpPr/>
          <p:nvPr/>
        </p:nvGrpSpPr>
        <p:grpSpPr>
          <a:xfrm flipH="1">
            <a:off x="10741136" y="-454724"/>
            <a:ext cx="2323655" cy="2323656"/>
            <a:chOff x="-872270" y="-454724"/>
            <a:chExt cx="2323655" cy="2323656"/>
          </a:xfrm>
        </p:grpSpPr>
        <p:sp>
          <p:nvSpPr>
            <p:cNvPr id="188" name="Google Shape;188;p8"/>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9" name="Google Shape;189;p8"/>
            <p:cNvSpPr/>
            <p:nvPr/>
          </p:nvSpPr>
          <p:spPr>
            <a:xfrm rot="2700000">
              <a:off x="301285" y="1282788"/>
              <a:ext cx="485578" cy="48557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2" name="Google Shape;193;p8"/>
          <p:cNvSpPr txBox="1"/>
          <p:nvPr/>
        </p:nvSpPr>
        <p:spPr>
          <a:xfrm>
            <a:off x="1247709" y="234765"/>
            <a:ext cx="9464575" cy="492402"/>
          </a:xfrm>
          <a:prstGeom prst="rect">
            <a:avLst/>
          </a:prstGeom>
          <a:noFill/>
          <a:ln>
            <a:noFill/>
          </a:ln>
          <a:effectLst>
            <a:outerShdw blurRad="63500" dist="25400" dir="2700000" algn="tl" rotWithShape="0">
              <a:srgbClr val="000000">
                <a:alpha val="40000"/>
              </a:srgbClr>
            </a:outerShdw>
          </a:effectLst>
        </p:spPr>
        <p:txBody>
          <a:bodyPr spcFirstLastPara="1" wrap="square" lIns="91425" tIns="45700" rIns="91425" bIns="45700" anchor="t" anchorCtr="0">
            <a:spAutoFit/>
          </a:bodyPr>
          <a:lstStyle/>
          <a:p>
            <a:pPr lvl="0" algn="ctr"/>
            <a:r>
              <a:rPr lang="es-ES" sz="26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Assistance – </a:t>
            </a:r>
            <a:r>
              <a:rPr lang="en-GB" sz="26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Catalan Civil Code </a:t>
            </a:r>
            <a:r>
              <a:rPr lang="es-ES" sz="26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a:t>
            </a:r>
            <a:r>
              <a:rPr lang="es-ES" sz="2600" b="1" dirty="0">
                <a:latin typeface="Verdana" panose="020B0604030504040204" pitchFamily="34" charset="0"/>
                <a:ea typeface="Verdana" panose="020B0604030504040204" pitchFamily="34" charset="0"/>
                <a:cs typeface="Arial Unicode MS" panose="020B0604020202020204" pitchFamily="34" charset="-128"/>
                <a:sym typeface="Helvetica Neue"/>
              </a:rPr>
              <a:t>Art. 226 </a:t>
            </a:r>
            <a:r>
              <a:rPr lang="es-ES" sz="2600" b="1" dirty="0" smtClean="0">
                <a:latin typeface="Verdana" panose="020B0604030504040204" pitchFamily="34" charset="0"/>
                <a:ea typeface="Verdana" panose="020B0604030504040204" pitchFamily="34" charset="0"/>
                <a:cs typeface="Arial Unicode MS" panose="020B0604020202020204" pitchFamily="34" charset="-128"/>
                <a:sym typeface="Helvetica Neue"/>
              </a:rPr>
              <a:t>§)</a:t>
            </a:r>
            <a:endParaRPr sz="2600" b="1" i="0" u="none" strike="noStrike" cap="none" dirty="0">
              <a:solidFill>
                <a:srgbClr val="000000"/>
              </a:solidFill>
              <a:latin typeface="Verdana" panose="020B0604030504040204" pitchFamily="34" charset="0"/>
              <a:ea typeface="Verdana" panose="020B0604030504040204" pitchFamily="34" charset="0"/>
              <a:sym typeface="Arial"/>
            </a:endParaRPr>
          </a:p>
        </p:txBody>
      </p:sp>
      <p:sp>
        <p:nvSpPr>
          <p:cNvPr id="10" name="Google Shape;191;p8" descr="Decoration" title="Decoration"/>
          <p:cNvSpPr/>
          <p:nvPr/>
        </p:nvSpPr>
        <p:spPr>
          <a:xfrm>
            <a:off x="1343436" y="5721108"/>
            <a:ext cx="2261965" cy="1136891"/>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 name="Google Shape;190;p8" descr="Decoration" title="Decoration"/>
          <p:cNvSpPr/>
          <p:nvPr/>
        </p:nvSpPr>
        <p:spPr>
          <a:xfrm rot="2700000">
            <a:off x="2737196" y="6033666"/>
            <a:ext cx="645368" cy="64536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471" y="6028192"/>
            <a:ext cx="3755137" cy="586062"/>
          </a:xfrm>
          <a:prstGeom prst="rect">
            <a:avLst/>
          </a:prstGeom>
        </p:spPr>
      </p:pic>
      <p:pic>
        <p:nvPicPr>
          <p:cNvPr id="14" name="Google Shape;97;p2" descr="Social inclusion and supported decision-making" title="Social inclusion and supported decision-making"/>
          <p:cNvPicPr>
            <a:picLocks noChangeAspect="1"/>
          </p:cNvPicPr>
          <p:nvPr/>
        </p:nvPicPr>
        <p:blipFill rotWithShape="1">
          <a:blip r:embed="rId4">
            <a:alphaModFix/>
          </a:blip>
          <a:srcRect/>
          <a:stretch/>
        </p:blipFill>
        <p:spPr>
          <a:xfrm rot="-5400000">
            <a:off x="-521700" y="3538492"/>
            <a:ext cx="3720465" cy="588645"/>
          </a:xfrm>
          <a:prstGeom prst="rect">
            <a:avLst/>
          </a:prstGeom>
          <a:noFill/>
          <a:ln>
            <a:noFill/>
          </a:ln>
        </p:spPr>
      </p:pic>
      <p:pic>
        <p:nvPicPr>
          <p:cNvPr id="15" name="Imagen 14"/>
          <p:cNvPicPr>
            <a:picLocks noChangeAspect="1"/>
          </p:cNvPicPr>
          <p:nvPr/>
        </p:nvPicPr>
        <p:blipFill>
          <a:blip r:embed="rId5"/>
          <a:stretch>
            <a:fillRect/>
          </a:stretch>
        </p:blipFill>
        <p:spPr>
          <a:xfrm rot="-5400000">
            <a:off x="-1335276" y="3261438"/>
            <a:ext cx="3897830" cy="1143059"/>
          </a:xfrm>
          <a:prstGeom prst="rect">
            <a:avLst/>
          </a:prstGeom>
        </p:spPr>
      </p:pic>
    </p:spTree>
    <p:extLst>
      <p:ext uri="{BB962C8B-B14F-4D97-AF65-F5344CB8AC3E}">
        <p14:creationId xmlns:p14="http://schemas.microsoft.com/office/powerpoint/2010/main" val="3680929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34" name="Google Shape;134;p4"/>
          <p:cNvSpPr txBox="1"/>
          <p:nvPr/>
        </p:nvSpPr>
        <p:spPr>
          <a:xfrm>
            <a:off x="2889799" y="225284"/>
            <a:ext cx="6925200" cy="492402"/>
          </a:xfrm>
          <a:prstGeom prst="rect">
            <a:avLst/>
          </a:prstGeom>
          <a:noFill/>
          <a:ln>
            <a:noFill/>
          </a:ln>
          <a:effectLst>
            <a:outerShdw blurRad="63500" dist="254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600" b="1" i="0" u="none" strike="noStrike" cap="none" dirty="0" smtClean="0">
                <a:solidFill>
                  <a:srgbClr val="000000"/>
                </a:solidFill>
                <a:latin typeface="Verdana" panose="020B0604030504040204" pitchFamily="34" charset="0"/>
                <a:ea typeface="Verdana" panose="020B0604030504040204" pitchFamily="34" charset="0"/>
                <a:cs typeface="Arial Unicode MS" panose="020B0604020202020204" pitchFamily="34" charset="-128"/>
                <a:sym typeface="Helvetica Neue"/>
              </a:rPr>
              <a:t>Ordinary / Structural Financing</a:t>
            </a:r>
            <a:endParaRPr lang="en-GB" sz="2600" b="1" i="0" u="none" strike="noStrike" cap="none" dirty="0">
              <a:solidFill>
                <a:srgbClr val="000000"/>
              </a:solidFill>
              <a:latin typeface="Verdana" panose="020B0604030504040204" pitchFamily="34" charset="0"/>
              <a:ea typeface="Verdana" panose="020B0604030504040204" pitchFamily="34" charset="0"/>
              <a:cs typeface="Arial Unicode MS" panose="020B0604020202020204" pitchFamily="34" charset="-128"/>
              <a:sym typeface="Helvetica Neue"/>
            </a:endParaRPr>
          </a:p>
        </p:txBody>
      </p:sp>
      <p:grpSp>
        <p:nvGrpSpPr>
          <p:cNvPr id="14" name="Google Shape;98;p2" descr="Decoration" title="Decoration"/>
          <p:cNvGrpSpPr/>
          <p:nvPr/>
        </p:nvGrpSpPr>
        <p:grpSpPr>
          <a:xfrm flipH="1">
            <a:off x="10741136" y="-454724"/>
            <a:ext cx="2323655" cy="2323656"/>
            <a:chOff x="-872270" y="-454724"/>
            <a:chExt cx="2323655" cy="2323656"/>
          </a:xfrm>
        </p:grpSpPr>
        <p:sp>
          <p:nvSpPr>
            <p:cNvPr id="15" name="Google Shape;99;p2" descr="Decoration" title="Decoration"/>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 name="Google Shape;100;p2" descr="Decoration" title="Decoration"/>
            <p:cNvSpPr/>
            <p:nvPr/>
          </p:nvSpPr>
          <p:spPr>
            <a:xfrm rot="2700000">
              <a:off x="301285" y="1282788"/>
              <a:ext cx="485578" cy="48557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0" name="Google Shape;141;p19"/>
          <p:cNvSpPr/>
          <p:nvPr/>
        </p:nvSpPr>
        <p:spPr>
          <a:xfrm>
            <a:off x="1614343" y="1659381"/>
            <a:ext cx="10243374" cy="4311651"/>
          </a:xfrm>
          <a:prstGeom prst="rect">
            <a:avLst/>
          </a:prstGeom>
          <a:noFill/>
          <a:ln>
            <a:noFill/>
          </a:ln>
        </p:spPr>
        <p:txBody>
          <a:bodyPr spcFirstLastPara="1" wrap="square" lIns="91425" tIns="45700" rIns="91425" bIns="45700" anchor="t" anchorCtr="0">
            <a:noAutofit/>
          </a:bodyPr>
          <a:lstStyle/>
          <a:p>
            <a:pPr marL="342900" lvl="0" indent="-342900" algn="just">
              <a:lnSpc>
                <a:spcPct val="150000"/>
              </a:lnSpc>
              <a:spcBef>
                <a:spcPts val="1200"/>
              </a:spcBef>
              <a:buSzPts val="1600"/>
              <a:buFont typeface="Noto Sans Symbols"/>
              <a:buChar char="▪"/>
            </a:pPr>
            <a:r>
              <a:rPr lang="en-GB" dirty="0" smtClean="0">
                <a:solidFill>
                  <a:schemeClr val="tx1"/>
                </a:solidFill>
                <a:latin typeface="Verdana" panose="020B0604030504040204" pitchFamily="34" charset="0"/>
                <a:ea typeface="Verdana" panose="020B0604030504040204" pitchFamily="34" charset="0"/>
              </a:rPr>
              <a:t>The service is </a:t>
            </a:r>
            <a:r>
              <a:rPr lang="en-GB" b="1" dirty="0" smtClean="0">
                <a:solidFill>
                  <a:schemeClr val="tx1"/>
                </a:solidFill>
                <a:latin typeface="Verdana" panose="020B0604030504040204" pitchFamily="34" charset="0"/>
                <a:ea typeface="Verdana" panose="020B0604030504040204" pitchFamily="34" charset="0"/>
              </a:rPr>
              <a:t>included as a specialised social service in the Catalan Portfolio of Social Services </a:t>
            </a:r>
            <a:r>
              <a:rPr lang="en-GB" dirty="0" smtClean="0">
                <a:solidFill>
                  <a:schemeClr val="tx1"/>
                </a:solidFill>
                <a:latin typeface="Verdana" panose="020B0604030504040204" pitchFamily="34" charset="0"/>
                <a:ea typeface="Verdana" panose="020B0604030504040204" pitchFamily="34" charset="0"/>
              </a:rPr>
              <a:t>(Decree 142/2010), deployed as a result of the approval of Law 12/2007 on Social Services.</a:t>
            </a:r>
          </a:p>
          <a:p>
            <a:pPr marL="342900" lvl="0" indent="-342900" algn="just">
              <a:lnSpc>
                <a:spcPct val="150000"/>
              </a:lnSpc>
              <a:spcBef>
                <a:spcPts val="1200"/>
              </a:spcBef>
              <a:buSzPts val="1600"/>
              <a:buFont typeface="Noto Sans Symbols"/>
              <a:buChar char="▪"/>
            </a:pPr>
            <a:r>
              <a:rPr lang="en-US" dirty="0" smtClean="0">
                <a:solidFill>
                  <a:schemeClr val="tx1"/>
                </a:solidFill>
                <a:latin typeface="Verdana" panose="020B0604030504040204" pitchFamily="34" charset="0"/>
                <a:ea typeface="Verdana" panose="020B0604030504040204" pitchFamily="34" charset="0"/>
              </a:rPr>
              <a:t>The </a:t>
            </a:r>
            <a:r>
              <a:rPr lang="en-US" b="1" dirty="0" smtClean="0">
                <a:solidFill>
                  <a:schemeClr val="tx1"/>
                </a:solidFill>
                <a:latin typeface="Verdana" panose="020B0604030504040204" pitchFamily="34" charset="0"/>
                <a:ea typeface="Verdana" panose="020B0604030504040204" pitchFamily="34" charset="0"/>
              </a:rPr>
              <a:t>Catalan Civil Code</a:t>
            </a:r>
            <a:r>
              <a:rPr lang="en-US" dirty="0" smtClean="0">
                <a:solidFill>
                  <a:schemeClr val="tx1"/>
                </a:solidFill>
                <a:latin typeface="Verdana" panose="020B0604030504040204" pitchFamily="34" charset="0"/>
                <a:ea typeface="Verdana" panose="020B0604030504040204" pitchFamily="34" charset="0"/>
              </a:rPr>
              <a:t> establishes by law that the </a:t>
            </a:r>
            <a:r>
              <a:rPr lang="en-US" b="1" dirty="0" smtClean="0">
                <a:solidFill>
                  <a:schemeClr val="tx1"/>
                </a:solidFill>
                <a:latin typeface="Verdana" panose="020B0604030504040204" pitchFamily="34" charset="0"/>
                <a:ea typeface="Verdana" panose="020B0604030504040204" pitchFamily="34" charset="0"/>
              </a:rPr>
              <a:t>support service can only be offered by either the family network or from non-profit entities accredited as such (associations, foundations).</a:t>
            </a:r>
          </a:p>
          <a:p>
            <a:pPr marL="342900" lvl="0" indent="-342900" algn="just">
              <a:lnSpc>
                <a:spcPct val="150000"/>
              </a:lnSpc>
              <a:spcBef>
                <a:spcPts val="1200"/>
              </a:spcBef>
              <a:buSzPts val="1600"/>
              <a:buFont typeface="Noto Sans Symbols"/>
              <a:buChar char="▪"/>
            </a:pPr>
            <a:r>
              <a:rPr lang="en-US" dirty="0" smtClean="0">
                <a:solidFill>
                  <a:schemeClr val="tx1"/>
                </a:solidFill>
                <a:latin typeface="Verdana" panose="020B0604030504040204" pitchFamily="34" charset="0"/>
                <a:ea typeface="Verdana" panose="020B0604030504040204" pitchFamily="34" charset="0"/>
              </a:rPr>
              <a:t>Main source of finance through </a:t>
            </a:r>
            <a:r>
              <a:rPr lang="en-US" dirty="0">
                <a:solidFill>
                  <a:schemeClr val="tx1"/>
                </a:solidFill>
                <a:latin typeface="Verdana" panose="020B0604030504040204" pitchFamily="34" charset="0"/>
                <a:ea typeface="Verdana" panose="020B0604030504040204" pitchFamily="34" charset="0"/>
              </a:rPr>
              <a:t>the </a:t>
            </a:r>
            <a:r>
              <a:rPr lang="en-US" b="1" dirty="0">
                <a:solidFill>
                  <a:schemeClr val="tx1"/>
                </a:solidFill>
                <a:latin typeface="Verdana" panose="020B0604030504040204" pitchFamily="34" charset="0"/>
                <a:ea typeface="Verdana" panose="020B0604030504040204" pitchFamily="34" charset="0"/>
              </a:rPr>
              <a:t>Department </a:t>
            </a:r>
            <a:r>
              <a:rPr lang="en-US" b="1" dirty="0" smtClean="0">
                <a:solidFill>
                  <a:schemeClr val="tx1"/>
                </a:solidFill>
                <a:latin typeface="Verdana" panose="020B0604030504040204" pitchFamily="34" charset="0"/>
                <a:ea typeface="Verdana" panose="020B0604030504040204" pitchFamily="34" charset="0"/>
              </a:rPr>
              <a:t>of Social Rights of the Catalan Government</a:t>
            </a:r>
            <a:r>
              <a:rPr lang="en-US" dirty="0" smtClean="0">
                <a:solidFill>
                  <a:schemeClr val="tx1"/>
                </a:solidFill>
                <a:latin typeface="Verdana" panose="020B0604030504040204" pitchFamily="34" charset="0"/>
                <a:ea typeface="Verdana" panose="020B0604030504040204" pitchFamily="34" charset="0"/>
              </a:rPr>
              <a:t> through a </a:t>
            </a:r>
            <a:r>
              <a:rPr lang="en-US" b="1" dirty="0" smtClean="0">
                <a:solidFill>
                  <a:schemeClr val="tx1"/>
                </a:solidFill>
                <a:latin typeface="Verdana" panose="020B0604030504040204" pitchFamily="34" charset="0"/>
                <a:ea typeface="Verdana" panose="020B0604030504040204" pitchFamily="34" charset="0"/>
              </a:rPr>
              <a:t>grant mechanism.</a:t>
            </a:r>
            <a:endParaRPr lang="en-US" dirty="0">
              <a:solidFill>
                <a:schemeClr val="tx1"/>
              </a:solidFill>
              <a:latin typeface="Verdana" panose="020B0604030504040204" pitchFamily="34" charset="0"/>
              <a:ea typeface="Verdana" panose="020B0604030504040204" pitchFamily="34" charset="0"/>
            </a:endParaRPr>
          </a:p>
          <a:p>
            <a:pPr marL="342900" lvl="0" indent="-342900" algn="just">
              <a:lnSpc>
                <a:spcPct val="150000"/>
              </a:lnSpc>
              <a:spcBef>
                <a:spcPts val="1200"/>
              </a:spcBef>
              <a:buSzPts val="1600"/>
              <a:buFont typeface="Noto Sans Symbols"/>
              <a:buChar char="▪"/>
            </a:pPr>
            <a:r>
              <a:rPr lang="en-US" dirty="0" smtClean="0">
                <a:solidFill>
                  <a:schemeClr val="tx1"/>
                </a:solidFill>
                <a:latin typeface="Verdana" panose="020B0604030504040204" pitchFamily="34" charset="0"/>
                <a:ea typeface="Verdana" panose="020B0604030504040204" pitchFamily="34" charset="0"/>
              </a:rPr>
              <a:t>For </a:t>
            </a:r>
            <a:r>
              <a:rPr lang="en-US" dirty="0">
                <a:solidFill>
                  <a:schemeClr val="tx1"/>
                </a:solidFill>
                <a:latin typeface="Verdana" panose="020B0604030504040204" pitchFamily="34" charset="0"/>
                <a:ea typeface="Verdana" panose="020B0604030504040204" pitchFamily="34" charset="0"/>
              </a:rPr>
              <a:t>each person that the entity supports, </a:t>
            </a:r>
            <a:r>
              <a:rPr lang="en-US" dirty="0" smtClean="0">
                <a:solidFill>
                  <a:schemeClr val="tx1"/>
                </a:solidFill>
                <a:latin typeface="Verdana" panose="020B0604030504040204" pitchFamily="34" charset="0"/>
                <a:ea typeface="Verdana" panose="020B0604030504040204" pitchFamily="34" charset="0"/>
              </a:rPr>
              <a:t>the organization perceives a </a:t>
            </a:r>
            <a:r>
              <a:rPr lang="en-US" b="1" dirty="0" smtClean="0">
                <a:solidFill>
                  <a:schemeClr val="tx1"/>
                </a:solidFill>
                <a:latin typeface="Verdana" panose="020B0604030504040204" pitchFamily="34" charset="0"/>
                <a:ea typeface="Verdana" panose="020B0604030504040204" pitchFamily="34" charset="0"/>
              </a:rPr>
              <a:t>fixed sum depending </a:t>
            </a:r>
            <a:r>
              <a:rPr lang="en-US" b="1" dirty="0">
                <a:solidFill>
                  <a:schemeClr val="tx1"/>
                </a:solidFill>
                <a:latin typeface="Verdana" panose="020B0604030504040204" pitchFamily="34" charset="0"/>
                <a:ea typeface="Verdana" panose="020B0604030504040204" pitchFamily="34" charset="0"/>
              </a:rPr>
              <a:t>on the module</a:t>
            </a:r>
            <a:r>
              <a:rPr lang="en-US" dirty="0">
                <a:solidFill>
                  <a:schemeClr val="tx1"/>
                </a:solidFill>
                <a:latin typeface="Verdana" panose="020B0604030504040204" pitchFamily="34" charset="0"/>
                <a:ea typeface="Verdana" panose="020B0604030504040204" pitchFamily="34" charset="0"/>
              </a:rPr>
              <a:t> assigned to the </a:t>
            </a:r>
            <a:r>
              <a:rPr lang="en-US" dirty="0" smtClean="0">
                <a:solidFill>
                  <a:schemeClr val="tx1"/>
                </a:solidFill>
                <a:latin typeface="Verdana" panose="020B0604030504040204" pitchFamily="34" charset="0"/>
                <a:ea typeface="Verdana" panose="020B0604030504040204" pitchFamily="34" charset="0"/>
              </a:rPr>
              <a:t>person by the administration.</a:t>
            </a:r>
            <a:endParaRPr lang="en-US" dirty="0">
              <a:solidFill>
                <a:schemeClr val="tx1"/>
              </a:solidFill>
              <a:latin typeface="Verdana" panose="020B0604030504040204" pitchFamily="34" charset="0"/>
              <a:ea typeface="Verdana" panose="020B0604030504040204" pitchFamily="34" charset="0"/>
            </a:endParaRPr>
          </a:p>
          <a:p>
            <a:pPr marL="342900" lvl="0" indent="-342900" algn="just">
              <a:lnSpc>
                <a:spcPct val="150000"/>
              </a:lnSpc>
              <a:spcBef>
                <a:spcPts val="1200"/>
              </a:spcBef>
              <a:buSzPts val="1600"/>
              <a:buFont typeface="Noto Sans Symbols"/>
              <a:buChar char="▪"/>
            </a:pPr>
            <a:r>
              <a:rPr lang="en-US" dirty="0">
                <a:solidFill>
                  <a:schemeClr val="tx1"/>
                </a:solidFill>
                <a:latin typeface="Verdana" panose="020B0604030504040204" pitchFamily="34" charset="0"/>
                <a:ea typeface="Verdana" panose="020B0604030504040204" pitchFamily="34" charset="0"/>
              </a:rPr>
              <a:t>The service </a:t>
            </a:r>
            <a:r>
              <a:rPr lang="en-US" dirty="0" smtClean="0">
                <a:solidFill>
                  <a:schemeClr val="tx1"/>
                </a:solidFill>
                <a:latin typeface="Verdana" panose="020B0604030504040204" pitchFamily="34" charset="0"/>
                <a:ea typeface="Verdana" panose="020B0604030504040204" pitchFamily="34" charset="0"/>
              </a:rPr>
              <a:t>is </a:t>
            </a:r>
            <a:r>
              <a:rPr lang="en-US" dirty="0">
                <a:solidFill>
                  <a:schemeClr val="tx1"/>
                </a:solidFill>
                <a:latin typeface="Verdana" panose="020B0604030504040204" pitchFamily="34" charset="0"/>
                <a:ea typeface="Verdana" panose="020B0604030504040204" pitchFamily="34" charset="0"/>
              </a:rPr>
              <a:t>subject to </a:t>
            </a:r>
            <a:r>
              <a:rPr lang="en-US" dirty="0" smtClean="0">
                <a:solidFill>
                  <a:schemeClr val="tx1"/>
                </a:solidFill>
                <a:latin typeface="Verdana" panose="020B0604030504040204" pitchFamily="34" charset="0"/>
                <a:ea typeface="Verdana" panose="020B0604030504040204" pitchFamily="34" charset="0"/>
              </a:rPr>
              <a:t>a </a:t>
            </a:r>
            <a:r>
              <a:rPr lang="en-US" b="1" dirty="0" smtClean="0">
                <a:solidFill>
                  <a:schemeClr val="tx1"/>
                </a:solidFill>
                <a:latin typeface="Verdana" panose="020B0604030504040204" pitchFamily="34" charset="0"/>
                <a:ea typeface="Verdana" panose="020B0604030504040204" pitchFamily="34" charset="0"/>
              </a:rPr>
              <a:t>double supervision</a:t>
            </a:r>
            <a:r>
              <a:rPr lang="en-US" dirty="0" smtClean="0">
                <a:solidFill>
                  <a:schemeClr val="tx1"/>
                </a:solidFill>
                <a:latin typeface="Verdana" panose="020B0604030504040204" pitchFamily="34" charset="0"/>
                <a:ea typeface="Verdana" panose="020B0604030504040204" pitchFamily="34" charset="0"/>
              </a:rPr>
              <a:t>, the </a:t>
            </a:r>
            <a:r>
              <a:rPr lang="en-US" b="1" dirty="0">
                <a:solidFill>
                  <a:schemeClr val="tx1"/>
                </a:solidFill>
                <a:latin typeface="Verdana" panose="020B0604030504040204" pitchFamily="34" charset="0"/>
                <a:ea typeface="Verdana" panose="020B0604030504040204" pitchFamily="34" charset="0"/>
              </a:rPr>
              <a:t>judicial authority </a:t>
            </a:r>
            <a:r>
              <a:rPr lang="en-US" dirty="0">
                <a:solidFill>
                  <a:schemeClr val="tx1"/>
                </a:solidFill>
                <a:latin typeface="Verdana" panose="020B0604030504040204" pitchFamily="34" charset="0"/>
                <a:ea typeface="Verdana" panose="020B0604030504040204" pitchFamily="34" charset="0"/>
              </a:rPr>
              <a:t>to which the entity is accountable on an annual basis for </a:t>
            </a:r>
            <a:r>
              <a:rPr lang="en-US" dirty="0" smtClean="0">
                <a:solidFill>
                  <a:schemeClr val="tx1"/>
                </a:solidFill>
                <a:latin typeface="Verdana" panose="020B0604030504040204" pitchFamily="34" charset="0"/>
                <a:ea typeface="Verdana" panose="020B0604030504040204" pitchFamily="34" charset="0"/>
              </a:rPr>
              <a:t>every individual and to </a:t>
            </a:r>
            <a:r>
              <a:rPr lang="en-US" dirty="0">
                <a:solidFill>
                  <a:schemeClr val="tx1"/>
                </a:solidFill>
                <a:latin typeface="Verdana" panose="020B0604030504040204" pitchFamily="34" charset="0"/>
                <a:ea typeface="Verdana" panose="020B0604030504040204" pitchFamily="34" charset="0"/>
              </a:rPr>
              <a:t>the </a:t>
            </a:r>
            <a:r>
              <a:rPr lang="en-US" b="1" dirty="0">
                <a:solidFill>
                  <a:schemeClr val="tx1"/>
                </a:solidFill>
                <a:latin typeface="Verdana" panose="020B0604030504040204" pitchFamily="34" charset="0"/>
                <a:ea typeface="Verdana" panose="020B0604030504040204" pitchFamily="34" charset="0"/>
              </a:rPr>
              <a:t>administrative authority </a:t>
            </a:r>
            <a:r>
              <a:rPr lang="en-US" dirty="0">
                <a:solidFill>
                  <a:schemeClr val="tx1"/>
                </a:solidFill>
                <a:latin typeface="Verdana" panose="020B0604030504040204" pitchFamily="34" charset="0"/>
                <a:ea typeface="Verdana" panose="020B0604030504040204" pitchFamily="34" charset="0"/>
              </a:rPr>
              <a:t>that </a:t>
            </a:r>
            <a:r>
              <a:rPr lang="en-US" dirty="0" smtClean="0">
                <a:solidFill>
                  <a:schemeClr val="tx1"/>
                </a:solidFill>
                <a:latin typeface="Verdana" panose="020B0604030504040204" pitchFamily="34" charset="0"/>
                <a:ea typeface="Verdana" panose="020B0604030504040204" pitchFamily="34" charset="0"/>
              </a:rPr>
              <a:t>sets the criteria and quality standards of the service.</a:t>
            </a:r>
            <a:endParaRPr sz="1400" i="0" u="none" strike="noStrike" cap="none" dirty="0">
              <a:solidFill>
                <a:schemeClr val="tx1"/>
              </a:solidFill>
              <a:latin typeface="Verdana" panose="020B0604030504040204" pitchFamily="34" charset="0"/>
              <a:ea typeface="Verdana" panose="020B0604030504040204" pitchFamily="34" charset="0"/>
              <a:sym typeface="Arial"/>
            </a:endParaRPr>
          </a:p>
        </p:txBody>
      </p:sp>
      <p:sp>
        <p:nvSpPr>
          <p:cNvPr id="10" name="Google Shape;191;p8" descr="Decoration" title="Decoration"/>
          <p:cNvSpPr/>
          <p:nvPr/>
        </p:nvSpPr>
        <p:spPr>
          <a:xfrm>
            <a:off x="1343436" y="5721108"/>
            <a:ext cx="2261965" cy="1136891"/>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 name="Google Shape;190;p8" descr="Decoration" title="Decoration"/>
          <p:cNvSpPr/>
          <p:nvPr/>
        </p:nvSpPr>
        <p:spPr>
          <a:xfrm rot="2700000">
            <a:off x="2737196" y="6033666"/>
            <a:ext cx="645368" cy="64536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6828" y="6078071"/>
            <a:ext cx="4544975" cy="585380"/>
          </a:xfrm>
          <a:prstGeom prst="rect">
            <a:avLst/>
          </a:prstGeom>
        </p:spPr>
      </p:pic>
      <p:pic>
        <p:nvPicPr>
          <p:cNvPr id="18" name="Google Shape;97;p2" descr="Social inclusion and supported decision-making" title="Social inclusion and supported decision-making"/>
          <p:cNvPicPr>
            <a:picLocks noChangeAspect="1"/>
          </p:cNvPicPr>
          <p:nvPr/>
        </p:nvPicPr>
        <p:blipFill rotWithShape="1">
          <a:blip r:embed="rId4">
            <a:alphaModFix/>
          </a:blip>
          <a:srcRect/>
          <a:stretch/>
        </p:blipFill>
        <p:spPr>
          <a:xfrm rot="-5400000">
            <a:off x="-521700" y="3538492"/>
            <a:ext cx="3720465" cy="588645"/>
          </a:xfrm>
          <a:prstGeom prst="rect">
            <a:avLst/>
          </a:prstGeom>
          <a:noFill/>
          <a:ln>
            <a:noFill/>
          </a:ln>
        </p:spPr>
      </p:pic>
      <p:pic>
        <p:nvPicPr>
          <p:cNvPr id="19" name="Imagen 18"/>
          <p:cNvPicPr>
            <a:picLocks noChangeAspect="1"/>
          </p:cNvPicPr>
          <p:nvPr/>
        </p:nvPicPr>
        <p:blipFill>
          <a:blip r:embed="rId5"/>
          <a:stretch>
            <a:fillRect/>
          </a:stretch>
        </p:blipFill>
        <p:spPr>
          <a:xfrm rot="-5400000">
            <a:off x="-1335276" y="3261438"/>
            <a:ext cx="3897830" cy="1143059"/>
          </a:xfrm>
          <a:prstGeom prst="rect">
            <a:avLst/>
          </a:prstGeom>
        </p:spPr>
      </p:pic>
    </p:spTree>
    <p:extLst>
      <p:ext uri="{BB962C8B-B14F-4D97-AF65-F5344CB8AC3E}">
        <p14:creationId xmlns:p14="http://schemas.microsoft.com/office/powerpoint/2010/main" val="1474417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3152</TotalTime>
  <Words>1142</Words>
  <Application>Microsoft Office PowerPoint</Application>
  <PresentationFormat>Panorámica</PresentationFormat>
  <Paragraphs>83</Paragraphs>
  <Slides>16</Slides>
  <Notes>14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16</vt:i4>
      </vt:variant>
    </vt:vector>
  </HeadingPairs>
  <TitlesOfParts>
    <vt:vector size="25" baseType="lpstr">
      <vt:lpstr>Arial Unicode MS</vt:lpstr>
      <vt:lpstr>Arial</vt:lpstr>
      <vt:lpstr>Calibri</vt:lpstr>
      <vt:lpstr>Helvetica Neue</vt:lpstr>
      <vt:lpstr>Noto Sans Symbols</vt:lpstr>
      <vt:lpstr>Tw Cen MT</vt:lpstr>
      <vt:lpstr>Verdana</vt:lpstr>
      <vt:lpstr>Wingdings</vt:lpstr>
      <vt:lpstr>Tema de Office</vt:lpstr>
      <vt:lpstr>Presentación de PowerPoint</vt:lpstr>
      <vt:lpstr>Where we are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Examples of External Financing</vt:lpstr>
      <vt:lpstr>Presentación de PowerPoint</vt:lpstr>
      <vt:lpstr>A glimpse on Support-Girona future projects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Ferran</dc:creator>
  <cp:lastModifiedBy>Josep Ma Sole</cp:lastModifiedBy>
  <cp:revision>159</cp:revision>
  <dcterms:modified xsi:type="dcterms:W3CDTF">2021-09-09T14:02:07Z</dcterms:modified>
</cp:coreProperties>
</file>